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tags/tag1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2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9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74"/>
  </p:notesMasterIdLst>
  <p:sldIdLst>
    <p:sldId id="256" r:id="rId5"/>
    <p:sldId id="2146847261" r:id="rId6"/>
    <p:sldId id="2146847121" r:id="rId7"/>
    <p:sldId id="2076136311" r:id="rId8"/>
    <p:sldId id="2076136362" r:id="rId9"/>
    <p:sldId id="2146847163" r:id="rId10"/>
    <p:sldId id="797" r:id="rId11"/>
    <p:sldId id="823" r:id="rId12"/>
    <p:sldId id="824" r:id="rId13"/>
    <p:sldId id="787" r:id="rId14"/>
    <p:sldId id="788" r:id="rId15"/>
    <p:sldId id="821" r:id="rId16"/>
    <p:sldId id="790" r:id="rId17"/>
    <p:sldId id="791" r:id="rId18"/>
    <p:sldId id="792" r:id="rId19"/>
    <p:sldId id="793" r:id="rId20"/>
    <p:sldId id="794" r:id="rId21"/>
    <p:sldId id="795" r:id="rId22"/>
    <p:sldId id="2146847123" r:id="rId23"/>
    <p:sldId id="2146847124" r:id="rId24"/>
    <p:sldId id="2146847126" r:id="rId25"/>
    <p:sldId id="2146847125" r:id="rId26"/>
    <p:sldId id="2146847196" r:id="rId27"/>
    <p:sldId id="2146847262" r:id="rId28"/>
    <p:sldId id="2146847263" r:id="rId29"/>
    <p:sldId id="2146847265" r:id="rId30"/>
    <p:sldId id="2146847272" r:id="rId31"/>
    <p:sldId id="2146847273" r:id="rId32"/>
    <p:sldId id="2146847269" r:id="rId33"/>
    <p:sldId id="2146847270" r:id="rId34"/>
    <p:sldId id="2146847271" r:id="rId35"/>
    <p:sldId id="2146847127" r:id="rId36"/>
    <p:sldId id="2076136326" r:id="rId37"/>
    <p:sldId id="2146847259" r:id="rId38"/>
    <p:sldId id="2146847095" r:id="rId39"/>
    <p:sldId id="288" r:id="rId40"/>
    <p:sldId id="296" r:id="rId41"/>
    <p:sldId id="2146847111" r:id="rId42"/>
    <p:sldId id="2076136328" r:id="rId43"/>
    <p:sldId id="2146847260" r:id="rId44"/>
    <p:sldId id="2076136334" r:id="rId45"/>
    <p:sldId id="2076136258" r:id="rId46"/>
    <p:sldId id="2076136274" r:id="rId47"/>
    <p:sldId id="2146847208" r:id="rId48"/>
    <p:sldId id="2146847266" r:id="rId49"/>
    <p:sldId id="2146847137" r:id="rId50"/>
    <p:sldId id="2146847215" r:id="rId51"/>
    <p:sldId id="2146847216" r:id="rId52"/>
    <p:sldId id="2146847217" r:id="rId53"/>
    <p:sldId id="2146847214" r:id="rId54"/>
    <p:sldId id="2146847219" r:id="rId55"/>
    <p:sldId id="2146847218" r:id="rId56"/>
    <p:sldId id="2146847244" r:id="rId57"/>
    <p:sldId id="2146847237" r:id="rId58"/>
    <p:sldId id="2146847241" r:id="rId59"/>
    <p:sldId id="2146847245" r:id="rId60"/>
    <p:sldId id="2146847246" r:id="rId61"/>
    <p:sldId id="2146847247" r:id="rId62"/>
    <p:sldId id="2146847258" r:id="rId63"/>
    <p:sldId id="2146847248" r:id="rId64"/>
    <p:sldId id="2146847238" r:id="rId65"/>
    <p:sldId id="2146847239" r:id="rId66"/>
    <p:sldId id="2146847240" r:id="rId67"/>
    <p:sldId id="2146847242" r:id="rId68"/>
    <p:sldId id="2146847220" r:id="rId69"/>
    <p:sldId id="2146847204" r:id="rId70"/>
    <p:sldId id="2146847209" r:id="rId71"/>
    <p:sldId id="2146847211" r:id="rId72"/>
    <p:sldId id="2146847210" r:id="rId7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A85B0912-FB81-8FD2-44D4-757D47508651}" name="Weidong Cui" initials="WC" userId="S::wdcui@microsoft.com::c2abf49c-89d0-4864-9fa5-414c3f97aeae" providerId="AD"/>
  <p188:author id="{F9022D19-80BC-4377-42D4-21A039B7833B}" name="Nikolaj Bjorner" initials="NB" userId="S::nbjorner@microsoft.com::063a94de-0c49-4d58-b22f-4505b39fd664" providerId="AD"/>
  <p188:author id="{2DDF9ACE-2DF6-9E64-DC43-6CFD94CE1391}" name="Andrey Rybalchenko" initials="AR" userId="S::rybal@microsoft.com::5f4e1ec8-7fde-4bd0-bac4-5a69416c2d99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9B9B9"/>
    <a:srgbClr val="FF9933"/>
    <a:srgbClr val="B2AEAB"/>
    <a:srgbClr val="FF99FF"/>
    <a:srgbClr val="5BAD80"/>
    <a:srgbClr val="5AAE6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A6502D9-F762-4FFE-97A0-A2BBB5F60DEB}" v="620" dt="2025-10-05T17:01:44.32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4" autoAdjust="0"/>
    <p:restoredTop sz="94826" autoAdjust="0"/>
  </p:normalViewPr>
  <p:slideViewPr>
    <p:cSldViewPr snapToGrid="0">
      <p:cViewPr varScale="1">
        <p:scale>
          <a:sx n="88" d="100"/>
          <a:sy n="88" d="100"/>
        </p:scale>
        <p:origin x="412" y="284"/>
      </p:cViewPr>
      <p:guideLst/>
    </p:cSldViewPr>
  </p:slideViewPr>
  <p:outlineViewPr>
    <p:cViewPr>
      <p:scale>
        <a:sx n="33" d="100"/>
        <a:sy n="33" d="100"/>
      </p:scale>
      <p:origin x="0" y="-312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617" d="2500"/>
        <a:sy n="1617" d="2500"/>
      </p:scale>
      <p:origin x="0" y="-399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notesMaster" Target="notesMasters/notesMaster1.xml"/><Relationship Id="rId79" Type="http://schemas.microsoft.com/office/2015/10/relationships/revisionInfo" Target="revisionInfo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microsoft.com/office/2018/10/relationships/authors" Target="author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viewProps" Target="viewProp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6903A56-04A0-4D04-9566-1978D22AF99A}" type="doc">
      <dgm:prSet loTypeId="urn:microsoft.com/office/officeart/2005/8/layout/hList1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E78736A7-C563-4DA5-94CA-F5D342B36625}">
      <dgm:prSet/>
      <dgm:spPr/>
      <dgm:t>
        <a:bodyPr/>
        <a:lstStyle/>
        <a:p>
          <a:r>
            <a:rPr lang="en-US" b="0" i="0"/>
            <a:t>v1: Pre-solving </a:t>
          </a:r>
          <a:endParaRPr lang="en-US"/>
        </a:p>
      </dgm:t>
    </dgm:pt>
    <dgm:pt modelId="{3A03DFDB-9FEA-4CC9-8116-895973E86361}" type="parTrans" cxnId="{5C209D52-0521-4011-AEA8-B32A6A1FD732}">
      <dgm:prSet/>
      <dgm:spPr/>
      <dgm:t>
        <a:bodyPr/>
        <a:lstStyle/>
        <a:p>
          <a:endParaRPr lang="en-US"/>
        </a:p>
      </dgm:t>
    </dgm:pt>
    <dgm:pt modelId="{3C9A09F7-4A0B-49CB-97DE-AF5EEC97735F}" type="sibTrans" cxnId="{5C209D52-0521-4011-AEA8-B32A6A1FD732}">
      <dgm:prSet/>
      <dgm:spPr/>
      <dgm:t>
        <a:bodyPr/>
        <a:lstStyle/>
        <a:p>
          <a:endParaRPr lang="en-US"/>
        </a:p>
      </dgm:t>
    </dgm:pt>
    <dgm:pt modelId="{AD3A09FE-7F7B-44C0-8069-B01DBBA51131}">
      <dgm:prSet/>
      <dgm:spPr/>
      <dgm:t>
        <a:bodyPr/>
        <a:lstStyle/>
        <a:p>
          <a:r>
            <a:rPr lang="en-US"/>
            <a:t>Assign a small batch of 4-10 processes to stations at a time</a:t>
          </a:r>
        </a:p>
      </dgm:t>
    </dgm:pt>
    <dgm:pt modelId="{DE61550F-58FA-4813-805B-99BC169124BE}" type="parTrans" cxnId="{FA0EBFBB-19E6-42CA-B8A1-2152C78CB884}">
      <dgm:prSet/>
      <dgm:spPr/>
      <dgm:t>
        <a:bodyPr/>
        <a:lstStyle/>
        <a:p>
          <a:endParaRPr lang="en-US"/>
        </a:p>
      </dgm:t>
    </dgm:pt>
    <dgm:pt modelId="{BF68593E-1118-493A-849E-0C6D76B023CB}" type="sibTrans" cxnId="{FA0EBFBB-19E6-42CA-B8A1-2152C78CB884}">
      <dgm:prSet/>
      <dgm:spPr/>
      <dgm:t>
        <a:bodyPr/>
        <a:lstStyle/>
        <a:p>
          <a:endParaRPr lang="en-US"/>
        </a:p>
      </dgm:t>
    </dgm:pt>
    <dgm:pt modelId="{D65C3FCE-887C-416B-A4B7-059B8D23D23E}">
      <dgm:prSet/>
      <dgm:spPr/>
      <dgm:t>
        <a:bodyPr/>
        <a:lstStyle/>
        <a:p>
          <a:r>
            <a:rPr lang="en-US" b="0" i="0"/>
            <a:t>v2: Pre-solving take two</a:t>
          </a:r>
          <a:endParaRPr lang="en-US"/>
        </a:p>
      </dgm:t>
    </dgm:pt>
    <dgm:pt modelId="{624E9951-22A9-48A7-8308-F8754106B58D}" type="parTrans" cxnId="{81AA3021-B054-4533-9965-D484CD797BB6}">
      <dgm:prSet/>
      <dgm:spPr/>
      <dgm:t>
        <a:bodyPr/>
        <a:lstStyle/>
        <a:p>
          <a:endParaRPr lang="en-US"/>
        </a:p>
      </dgm:t>
    </dgm:pt>
    <dgm:pt modelId="{C5830CAE-DDBD-47C4-A92C-21DBE3506075}" type="sibTrans" cxnId="{81AA3021-B054-4533-9965-D484CD797BB6}">
      <dgm:prSet/>
      <dgm:spPr/>
      <dgm:t>
        <a:bodyPr/>
        <a:lstStyle/>
        <a:p>
          <a:endParaRPr lang="en-US"/>
        </a:p>
      </dgm:t>
    </dgm:pt>
    <dgm:pt modelId="{1DCB9F87-DEDC-408D-BC4D-D75146F8BA4A}">
      <dgm:prSet/>
      <dgm:spPr/>
      <dgm:t>
        <a:bodyPr/>
        <a:lstStyle/>
        <a:p>
          <a:r>
            <a:rPr lang="en-US" b="0" i="0"/>
            <a:t>Assign just one process at a time and only encode process constraints when a process gets assigned.</a:t>
          </a:r>
          <a:endParaRPr lang="en-US"/>
        </a:p>
      </dgm:t>
    </dgm:pt>
    <dgm:pt modelId="{11B7C385-D9FD-446C-A7B0-7F762DF09AC2}" type="parTrans" cxnId="{799D6BA3-19BB-44ED-AD7B-E799C532C67E}">
      <dgm:prSet/>
      <dgm:spPr/>
      <dgm:t>
        <a:bodyPr/>
        <a:lstStyle/>
        <a:p>
          <a:endParaRPr lang="en-US"/>
        </a:p>
      </dgm:t>
    </dgm:pt>
    <dgm:pt modelId="{2095FB88-0ADF-4353-8263-6DF280E8B312}" type="sibTrans" cxnId="{799D6BA3-19BB-44ED-AD7B-E799C532C67E}">
      <dgm:prSet/>
      <dgm:spPr/>
      <dgm:t>
        <a:bodyPr/>
        <a:lstStyle/>
        <a:p>
          <a:endParaRPr lang="en-US"/>
        </a:p>
      </dgm:t>
    </dgm:pt>
    <dgm:pt modelId="{F8C7EC29-B43F-445A-AC49-80B13A5264B8}">
      <dgm:prSet/>
      <dgm:spPr/>
      <dgm:t>
        <a:bodyPr/>
        <a:lstStyle/>
        <a:p>
          <a:r>
            <a:rPr lang="en-US" b="0" i="0"/>
            <a:t>The resulting solver can assign 950 out of 1050 processes in a few minutes.</a:t>
          </a:r>
          <a:endParaRPr lang="en-US"/>
        </a:p>
      </dgm:t>
    </dgm:pt>
    <dgm:pt modelId="{3156733C-FAAD-4E7B-ADAF-CBB371D8723B}" type="parTrans" cxnId="{80BD526D-E3EC-47D0-BC68-54E6DECFD83B}">
      <dgm:prSet/>
      <dgm:spPr/>
      <dgm:t>
        <a:bodyPr/>
        <a:lstStyle/>
        <a:p>
          <a:endParaRPr lang="en-US"/>
        </a:p>
      </dgm:t>
    </dgm:pt>
    <dgm:pt modelId="{7159F525-6650-4E51-B330-F0AD98488BBD}" type="sibTrans" cxnId="{80BD526D-E3EC-47D0-BC68-54E6DECFD83B}">
      <dgm:prSet/>
      <dgm:spPr/>
      <dgm:t>
        <a:bodyPr/>
        <a:lstStyle/>
        <a:p>
          <a:endParaRPr lang="en-US"/>
        </a:p>
      </dgm:t>
    </dgm:pt>
    <dgm:pt modelId="{80654437-56A4-4850-9C16-4D769CE5930C}">
      <dgm:prSet/>
      <dgm:spPr/>
      <dgm:t>
        <a:bodyPr/>
        <a:lstStyle/>
        <a:p>
          <a:r>
            <a:rPr lang="en-US" b="0" i="0"/>
            <a:t>v3: A custom CDCL / CSP solver</a:t>
          </a:r>
          <a:endParaRPr lang="en-US"/>
        </a:p>
      </dgm:t>
    </dgm:pt>
    <dgm:pt modelId="{39F18CB4-D7F6-483C-B937-9A5CD0C5FEBD}" type="parTrans" cxnId="{6AE3C39E-E24C-4377-BD7A-6A11B4A04A5C}">
      <dgm:prSet/>
      <dgm:spPr/>
      <dgm:t>
        <a:bodyPr/>
        <a:lstStyle/>
        <a:p>
          <a:endParaRPr lang="en-US"/>
        </a:p>
      </dgm:t>
    </dgm:pt>
    <dgm:pt modelId="{8C925131-D7D0-4768-AE3E-D61D6F234D79}" type="sibTrans" cxnId="{6AE3C39E-E24C-4377-BD7A-6A11B4A04A5C}">
      <dgm:prSet/>
      <dgm:spPr/>
      <dgm:t>
        <a:bodyPr/>
        <a:lstStyle/>
        <a:p>
          <a:endParaRPr lang="en-US"/>
        </a:p>
      </dgm:t>
    </dgm:pt>
    <dgm:pt modelId="{9B2230A4-2DDA-403E-A771-6E081B7C3EB2}">
      <dgm:prSet/>
      <dgm:spPr/>
      <dgm:t>
        <a:bodyPr/>
        <a:lstStyle/>
        <a:p>
          <a:r>
            <a:rPr lang="en-US" b="0" i="0"/>
            <a:t>Perform branching and propagation of cycle time constraints on top of repeated calls to Z3.</a:t>
          </a:r>
          <a:endParaRPr lang="en-US"/>
        </a:p>
      </dgm:t>
    </dgm:pt>
    <dgm:pt modelId="{1E118763-10AB-4A45-A4C5-045277703C77}" type="parTrans" cxnId="{40BB1C03-2354-4D2A-B82D-6F337F772B7A}">
      <dgm:prSet/>
      <dgm:spPr/>
      <dgm:t>
        <a:bodyPr/>
        <a:lstStyle/>
        <a:p>
          <a:endParaRPr lang="en-US"/>
        </a:p>
      </dgm:t>
    </dgm:pt>
    <dgm:pt modelId="{2EF205EB-13EF-4A00-83CE-A3D897C0C979}" type="sibTrans" cxnId="{40BB1C03-2354-4D2A-B82D-6F337F772B7A}">
      <dgm:prSet/>
      <dgm:spPr/>
      <dgm:t>
        <a:bodyPr/>
        <a:lstStyle/>
        <a:p>
          <a:endParaRPr lang="en-US"/>
        </a:p>
      </dgm:t>
    </dgm:pt>
    <dgm:pt modelId="{DC7EC2DF-CC7E-4975-A3B9-2FC115A18610}">
      <dgm:prSet/>
      <dgm:spPr/>
      <dgm:t>
        <a:bodyPr/>
        <a:lstStyle/>
        <a:p>
          <a:r>
            <a:rPr lang="en-US" b="0" i="0"/>
            <a:t>Maintain backtracking stack and add lemmas based on the chosen branches.</a:t>
          </a:r>
          <a:endParaRPr lang="en-US"/>
        </a:p>
      </dgm:t>
    </dgm:pt>
    <dgm:pt modelId="{64B6F975-B471-4C30-95CC-F4F5263AE590}" type="parTrans" cxnId="{368FA133-DA8F-4592-B9A4-7DAD23CB1E6B}">
      <dgm:prSet/>
      <dgm:spPr/>
      <dgm:t>
        <a:bodyPr/>
        <a:lstStyle/>
        <a:p>
          <a:endParaRPr lang="en-US"/>
        </a:p>
      </dgm:t>
    </dgm:pt>
    <dgm:pt modelId="{834D273B-0720-4CA1-BA6D-733769173F37}" type="sibTrans" cxnId="{368FA133-DA8F-4592-B9A4-7DAD23CB1E6B}">
      <dgm:prSet/>
      <dgm:spPr/>
      <dgm:t>
        <a:bodyPr/>
        <a:lstStyle/>
        <a:p>
          <a:endParaRPr lang="en-US"/>
        </a:p>
      </dgm:t>
    </dgm:pt>
    <dgm:pt modelId="{B8CB1014-525E-41B2-BBE4-E7152B47A559}">
      <dgm:prSet/>
      <dgm:spPr/>
      <dgm:t>
        <a:bodyPr/>
        <a:lstStyle/>
        <a:p>
          <a:r>
            <a:rPr lang="en-US" b="0" i="0"/>
            <a:t>This was complex to engineer and only exercised in preliminary form.</a:t>
          </a:r>
          <a:endParaRPr lang="en-US"/>
        </a:p>
      </dgm:t>
    </dgm:pt>
    <dgm:pt modelId="{901167C7-7922-447C-BBE6-01C21F9D5B40}" type="parTrans" cxnId="{73132019-2AF5-4C76-8410-9599764C002D}">
      <dgm:prSet/>
      <dgm:spPr/>
      <dgm:t>
        <a:bodyPr/>
        <a:lstStyle/>
        <a:p>
          <a:endParaRPr lang="en-US"/>
        </a:p>
      </dgm:t>
    </dgm:pt>
    <dgm:pt modelId="{0F008229-29B2-43A1-8543-673F9F42A2E2}" type="sibTrans" cxnId="{73132019-2AF5-4C76-8410-9599764C002D}">
      <dgm:prSet/>
      <dgm:spPr/>
      <dgm:t>
        <a:bodyPr/>
        <a:lstStyle/>
        <a:p>
          <a:endParaRPr lang="en-US"/>
        </a:p>
      </dgm:t>
    </dgm:pt>
    <dgm:pt modelId="{39D0C0ED-FF60-4FF6-84D6-B9EF595DC6B2}">
      <dgm:prSet/>
      <dgm:spPr/>
      <dgm:t>
        <a:bodyPr/>
        <a:lstStyle/>
        <a:p>
          <a:r>
            <a:rPr lang="en-US" b="0" i="0"/>
            <a:t>v4: with Custom Propagator and Bit-vectors</a:t>
          </a:r>
          <a:endParaRPr lang="en-US"/>
        </a:p>
      </dgm:t>
    </dgm:pt>
    <dgm:pt modelId="{6F6933D6-69F5-4D69-AF74-E4CF0BB099E4}" type="parTrans" cxnId="{DAABBFE4-67D1-40C9-BD82-5A1D056F3DD8}">
      <dgm:prSet/>
      <dgm:spPr/>
      <dgm:t>
        <a:bodyPr/>
        <a:lstStyle/>
        <a:p>
          <a:endParaRPr lang="en-US"/>
        </a:p>
      </dgm:t>
    </dgm:pt>
    <dgm:pt modelId="{1DA12551-AA75-4393-A0E5-ACE38EF20013}" type="sibTrans" cxnId="{DAABBFE4-67D1-40C9-BD82-5A1D056F3DD8}">
      <dgm:prSet/>
      <dgm:spPr/>
      <dgm:t>
        <a:bodyPr/>
        <a:lstStyle/>
        <a:p>
          <a:endParaRPr lang="en-US"/>
        </a:p>
      </dgm:t>
    </dgm:pt>
    <dgm:pt modelId="{02DFC55D-373D-422B-BEBF-2FF34FDC310F}">
      <dgm:prSet/>
      <dgm:spPr/>
      <dgm:t>
        <a:bodyPr/>
        <a:lstStyle/>
        <a:p>
          <a:r>
            <a:rPr lang="en-US" b="0" i="0"/>
            <a:t>With bit-vectors, without cycle-time: solvable in 30 seconds.</a:t>
          </a:r>
          <a:endParaRPr lang="en-US"/>
        </a:p>
      </dgm:t>
    </dgm:pt>
    <dgm:pt modelId="{3600A741-EF71-49F5-9712-52870394AF2D}" type="parTrans" cxnId="{36563E4C-9F97-495F-B263-4CC2D974EE39}">
      <dgm:prSet/>
      <dgm:spPr/>
      <dgm:t>
        <a:bodyPr/>
        <a:lstStyle/>
        <a:p>
          <a:endParaRPr lang="en-US"/>
        </a:p>
      </dgm:t>
    </dgm:pt>
    <dgm:pt modelId="{E465BA98-01A4-4C73-9FCD-9B8254C181BD}" type="sibTrans" cxnId="{36563E4C-9F97-495F-B263-4CC2D974EE39}">
      <dgm:prSet/>
      <dgm:spPr/>
      <dgm:t>
        <a:bodyPr/>
        <a:lstStyle/>
        <a:p>
          <a:endParaRPr lang="en-US"/>
        </a:p>
      </dgm:t>
    </dgm:pt>
    <dgm:pt modelId="{1ED85B5C-C97E-43CD-83EA-0D8624913EB5}">
      <dgm:prSet/>
      <dgm:spPr/>
      <dgm:t>
        <a:bodyPr/>
        <a:lstStyle/>
        <a:p>
          <a:r>
            <a:rPr lang="en-US" b="0" i="0"/>
            <a:t>With bit-vectors and cycle-time: solvable for 300 processes in a few minutes, but not all processes.</a:t>
          </a:r>
          <a:endParaRPr lang="en-US"/>
        </a:p>
      </dgm:t>
    </dgm:pt>
    <dgm:pt modelId="{1145FB33-9536-4102-8A4B-4FDD9397429A}" type="parTrans" cxnId="{8F996F6F-764E-40B2-8D18-D149B037C560}">
      <dgm:prSet/>
      <dgm:spPr/>
      <dgm:t>
        <a:bodyPr/>
        <a:lstStyle/>
        <a:p>
          <a:endParaRPr lang="en-US"/>
        </a:p>
      </dgm:t>
    </dgm:pt>
    <dgm:pt modelId="{6E5C538B-B69F-4876-B636-6EB5BDFDD6CE}" type="sibTrans" cxnId="{8F996F6F-764E-40B2-8D18-D149B037C560}">
      <dgm:prSet/>
      <dgm:spPr/>
      <dgm:t>
        <a:bodyPr/>
        <a:lstStyle/>
        <a:p>
          <a:endParaRPr lang="en-US"/>
        </a:p>
      </dgm:t>
    </dgm:pt>
    <dgm:pt modelId="{6BEA833E-61BD-40E7-AB26-76EE8CF47177}">
      <dgm:prSet/>
      <dgm:spPr/>
      <dgm:t>
        <a:bodyPr/>
        <a:lstStyle/>
        <a:p>
          <a:r>
            <a:rPr lang="en-US"/>
            <a:t>With bit-vectors, programmable-propagator for cycle-time: patching + solving</a:t>
          </a:r>
        </a:p>
      </dgm:t>
    </dgm:pt>
    <dgm:pt modelId="{F8EF6C1D-9C53-4D87-983A-EF439AB0BCC2}" type="parTrans" cxnId="{1BEC7797-10CC-4111-9429-03548EEC7850}">
      <dgm:prSet/>
      <dgm:spPr/>
      <dgm:t>
        <a:bodyPr/>
        <a:lstStyle/>
        <a:p>
          <a:endParaRPr lang="en-US"/>
        </a:p>
      </dgm:t>
    </dgm:pt>
    <dgm:pt modelId="{E108B4D8-3D1E-4755-9F80-D3D86859C574}" type="sibTrans" cxnId="{1BEC7797-10CC-4111-9429-03548EEC7850}">
      <dgm:prSet/>
      <dgm:spPr/>
      <dgm:t>
        <a:bodyPr/>
        <a:lstStyle/>
        <a:p>
          <a:endParaRPr lang="en-US"/>
        </a:p>
      </dgm:t>
    </dgm:pt>
    <dgm:pt modelId="{DD6A0E5D-B634-41FA-BDD5-30161F928C0A}">
      <dgm:prSet/>
      <dgm:spPr/>
      <dgm:t>
        <a:bodyPr/>
        <a:lstStyle/>
        <a:p>
          <a:r>
            <a:rPr lang="en-US"/>
            <a:t>Stations and processes, station heights and task time are integers</a:t>
          </a:r>
        </a:p>
      </dgm:t>
    </dgm:pt>
    <dgm:pt modelId="{4DB87F63-9BBD-4B12-B5E2-8001A24F10F7}" type="parTrans" cxnId="{BC65C981-AD75-4E60-87C7-A32717CC7051}">
      <dgm:prSet/>
      <dgm:spPr/>
      <dgm:t>
        <a:bodyPr/>
        <a:lstStyle/>
        <a:p>
          <a:endParaRPr lang="en-US"/>
        </a:p>
      </dgm:t>
    </dgm:pt>
    <dgm:pt modelId="{62D3ACD2-D883-4864-A8FA-CA6FA430215C}" type="sibTrans" cxnId="{BC65C981-AD75-4E60-87C7-A32717CC7051}">
      <dgm:prSet/>
      <dgm:spPr/>
      <dgm:t>
        <a:bodyPr/>
        <a:lstStyle/>
        <a:p>
          <a:endParaRPr lang="en-US"/>
        </a:p>
      </dgm:t>
    </dgm:pt>
    <dgm:pt modelId="{913A7A22-F0E0-4C3A-B5B3-3D6F961A7AA5}">
      <dgm:prSet/>
      <dgm:spPr/>
      <dgm:t>
        <a:bodyPr/>
        <a:lstStyle/>
        <a:p>
          <a:endParaRPr lang="en-US"/>
        </a:p>
      </dgm:t>
    </dgm:pt>
    <dgm:pt modelId="{938E8D7A-8FF5-4E04-808E-9786835C5931}" type="parTrans" cxnId="{0E9B5FBD-52C8-4A82-9C74-46946BF43085}">
      <dgm:prSet/>
      <dgm:spPr/>
      <dgm:t>
        <a:bodyPr/>
        <a:lstStyle/>
        <a:p>
          <a:endParaRPr lang="en-US"/>
        </a:p>
      </dgm:t>
    </dgm:pt>
    <dgm:pt modelId="{C79C309E-EA73-40B6-BA78-72743C82FD0E}" type="sibTrans" cxnId="{0E9B5FBD-52C8-4A82-9C74-46946BF43085}">
      <dgm:prSet/>
      <dgm:spPr/>
      <dgm:t>
        <a:bodyPr/>
        <a:lstStyle/>
        <a:p>
          <a:endParaRPr lang="en-US"/>
        </a:p>
      </dgm:t>
    </dgm:pt>
    <dgm:pt modelId="{9A1CB40F-ACFD-4B17-A52B-685188B140ED}">
      <dgm:prSet/>
      <dgm:spPr/>
      <dgm:t>
        <a:bodyPr/>
        <a:lstStyle/>
        <a:p>
          <a:r>
            <a:rPr lang="en-US"/>
            <a:t>Solved 100 processes very slowly.</a:t>
          </a:r>
        </a:p>
      </dgm:t>
    </dgm:pt>
    <dgm:pt modelId="{761B8139-AF08-45AD-87A4-762AEA8940BB}" type="parTrans" cxnId="{5BE3AE42-A3CA-4921-8E37-96544BD99778}">
      <dgm:prSet/>
      <dgm:spPr/>
      <dgm:t>
        <a:bodyPr/>
        <a:lstStyle/>
        <a:p>
          <a:endParaRPr lang="en-US"/>
        </a:p>
      </dgm:t>
    </dgm:pt>
    <dgm:pt modelId="{D008A27C-54BD-4C18-A0AF-D59D920F021B}" type="sibTrans" cxnId="{5BE3AE42-A3CA-4921-8E37-96544BD99778}">
      <dgm:prSet/>
      <dgm:spPr/>
      <dgm:t>
        <a:bodyPr/>
        <a:lstStyle/>
        <a:p>
          <a:endParaRPr lang="en-US"/>
        </a:p>
      </dgm:t>
    </dgm:pt>
    <dgm:pt modelId="{613EBB6F-248C-45EB-BF19-02E69C45211A}">
      <dgm:prSet/>
      <dgm:spPr/>
      <dgm:t>
        <a:bodyPr/>
        <a:lstStyle/>
        <a:p>
          <a:r>
            <a:rPr lang="en-US"/>
            <a:t>Initial: a few hours</a:t>
          </a:r>
        </a:p>
      </dgm:t>
    </dgm:pt>
    <dgm:pt modelId="{43393CA7-8B1A-497A-BEDC-2DD8773D501C}" type="parTrans" cxnId="{A778AE95-7462-41B1-9D4E-7EAEF8D40A62}">
      <dgm:prSet/>
      <dgm:spPr/>
      <dgm:t>
        <a:bodyPr/>
        <a:lstStyle/>
        <a:p>
          <a:endParaRPr lang="en-US"/>
        </a:p>
      </dgm:t>
    </dgm:pt>
    <dgm:pt modelId="{812762C6-A6E6-4BB2-A8BA-2D76FB167F31}" type="sibTrans" cxnId="{A778AE95-7462-41B1-9D4E-7EAEF8D40A62}">
      <dgm:prSet/>
      <dgm:spPr/>
      <dgm:t>
        <a:bodyPr/>
        <a:lstStyle/>
        <a:p>
          <a:endParaRPr lang="en-US"/>
        </a:p>
      </dgm:t>
    </dgm:pt>
    <dgm:pt modelId="{B5D28A82-C8D4-4576-865C-683B028BB7D5}">
      <dgm:prSet/>
      <dgm:spPr/>
      <dgm:t>
        <a:bodyPr/>
        <a:lstStyle/>
        <a:p>
          <a:r>
            <a:rPr lang="en-US"/>
            <a:t>Current: a few minutes.</a:t>
          </a:r>
        </a:p>
      </dgm:t>
    </dgm:pt>
    <dgm:pt modelId="{678ECCB5-F8D2-49AA-B8E8-440609609FA8}" type="parTrans" cxnId="{63673AEB-AB1B-41D1-96EF-74FE6CD56226}">
      <dgm:prSet/>
      <dgm:spPr/>
      <dgm:t>
        <a:bodyPr/>
        <a:lstStyle/>
        <a:p>
          <a:endParaRPr lang="en-US"/>
        </a:p>
      </dgm:t>
    </dgm:pt>
    <dgm:pt modelId="{12CD054D-148B-4F39-8225-5DB1A2379AFA}" type="sibTrans" cxnId="{63673AEB-AB1B-41D1-96EF-74FE6CD56226}">
      <dgm:prSet/>
      <dgm:spPr/>
      <dgm:t>
        <a:bodyPr/>
        <a:lstStyle/>
        <a:p>
          <a:endParaRPr lang="en-US"/>
        </a:p>
      </dgm:t>
    </dgm:pt>
    <dgm:pt modelId="{2B48883A-DE55-4D39-B4F0-73E155F39C0C}" type="pres">
      <dgm:prSet presAssocID="{F6903A56-04A0-4D04-9566-1978D22AF99A}" presName="Name0" presStyleCnt="0">
        <dgm:presLayoutVars>
          <dgm:dir/>
          <dgm:animLvl val="lvl"/>
          <dgm:resizeHandles val="exact"/>
        </dgm:presLayoutVars>
      </dgm:prSet>
      <dgm:spPr/>
    </dgm:pt>
    <dgm:pt modelId="{E92F3FBC-0005-4FE2-A391-9E1168C406C5}" type="pres">
      <dgm:prSet presAssocID="{E78736A7-C563-4DA5-94CA-F5D342B36625}" presName="composite" presStyleCnt="0"/>
      <dgm:spPr/>
    </dgm:pt>
    <dgm:pt modelId="{EF2E1B04-0C99-49DB-8DFE-AF0462FE66C3}" type="pres">
      <dgm:prSet presAssocID="{E78736A7-C563-4DA5-94CA-F5D342B36625}" presName="parTx" presStyleLbl="alignNode1" presStyleIdx="0" presStyleCnt="4">
        <dgm:presLayoutVars>
          <dgm:chMax val="0"/>
          <dgm:chPref val="0"/>
          <dgm:bulletEnabled val="1"/>
        </dgm:presLayoutVars>
      </dgm:prSet>
      <dgm:spPr/>
    </dgm:pt>
    <dgm:pt modelId="{633A6163-DCDE-40E2-A695-965E41316A0F}" type="pres">
      <dgm:prSet presAssocID="{E78736A7-C563-4DA5-94CA-F5D342B36625}" presName="desTx" presStyleLbl="alignAccFollowNode1" presStyleIdx="0" presStyleCnt="4">
        <dgm:presLayoutVars>
          <dgm:bulletEnabled val="1"/>
        </dgm:presLayoutVars>
      </dgm:prSet>
      <dgm:spPr/>
    </dgm:pt>
    <dgm:pt modelId="{18B8D691-533E-4007-857D-3B1BD52FBF52}" type="pres">
      <dgm:prSet presAssocID="{3C9A09F7-4A0B-49CB-97DE-AF5EEC97735F}" presName="space" presStyleCnt="0"/>
      <dgm:spPr/>
    </dgm:pt>
    <dgm:pt modelId="{99EF7614-EFFF-40E0-A9EB-27F1D97DCFB5}" type="pres">
      <dgm:prSet presAssocID="{D65C3FCE-887C-416B-A4B7-059B8D23D23E}" presName="composite" presStyleCnt="0"/>
      <dgm:spPr/>
    </dgm:pt>
    <dgm:pt modelId="{0807A809-6F86-4DE1-BF88-228111333B23}" type="pres">
      <dgm:prSet presAssocID="{D65C3FCE-887C-416B-A4B7-059B8D23D23E}" presName="parTx" presStyleLbl="alignNode1" presStyleIdx="1" presStyleCnt="4">
        <dgm:presLayoutVars>
          <dgm:chMax val="0"/>
          <dgm:chPref val="0"/>
          <dgm:bulletEnabled val="1"/>
        </dgm:presLayoutVars>
      </dgm:prSet>
      <dgm:spPr/>
    </dgm:pt>
    <dgm:pt modelId="{288F5F11-1760-470F-AB0F-EA7ED0C0A44D}" type="pres">
      <dgm:prSet presAssocID="{D65C3FCE-887C-416B-A4B7-059B8D23D23E}" presName="desTx" presStyleLbl="alignAccFollowNode1" presStyleIdx="1" presStyleCnt="4">
        <dgm:presLayoutVars>
          <dgm:bulletEnabled val="1"/>
        </dgm:presLayoutVars>
      </dgm:prSet>
      <dgm:spPr/>
    </dgm:pt>
    <dgm:pt modelId="{F132C3B3-F40A-415D-BCCD-FD7200E2BEA0}" type="pres">
      <dgm:prSet presAssocID="{C5830CAE-DDBD-47C4-A92C-21DBE3506075}" presName="space" presStyleCnt="0"/>
      <dgm:spPr/>
    </dgm:pt>
    <dgm:pt modelId="{F709A0B8-64A7-4072-B86B-20127B455799}" type="pres">
      <dgm:prSet presAssocID="{80654437-56A4-4850-9C16-4D769CE5930C}" presName="composite" presStyleCnt="0"/>
      <dgm:spPr/>
    </dgm:pt>
    <dgm:pt modelId="{56853121-684C-4A46-8227-9282119C3080}" type="pres">
      <dgm:prSet presAssocID="{80654437-56A4-4850-9C16-4D769CE5930C}" presName="parTx" presStyleLbl="alignNode1" presStyleIdx="2" presStyleCnt="4">
        <dgm:presLayoutVars>
          <dgm:chMax val="0"/>
          <dgm:chPref val="0"/>
          <dgm:bulletEnabled val="1"/>
        </dgm:presLayoutVars>
      </dgm:prSet>
      <dgm:spPr/>
    </dgm:pt>
    <dgm:pt modelId="{E6A628BB-3F40-48C1-BF6B-9E942A109570}" type="pres">
      <dgm:prSet presAssocID="{80654437-56A4-4850-9C16-4D769CE5930C}" presName="desTx" presStyleLbl="alignAccFollowNode1" presStyleIdx="2" presStyleCnt="4">
        <dgm:presLayoutVars>
          <dgm:bulletEnabled val="1"/>
        </dgm:presLayoutVars>
      </dgm:prSet>
      <dgm:spPr/>
    </dgm:pt>
    <dgm:pt modelId="{834C360F-77FE-4443-9BE6-5833704C4AA5}" type="pres">
      <dgm:prSet presAssocID="{8C925131-D7D0-4768-AE3E-D61D6F234D79}" presName="space" presStyleCnt="0"/>
      <dgm:spPr/>
    </dgm:pt>
    <dgm:pt modelId="{2FB0532C-FE8D-4666-8546-B03F3F753BA8}" type="pres">
      <dgm:prSet presAssocID="{39D0C0ED-FF60-4FF6-84D6-B9EF595DC6B2}" presName="composite" presStyleCnt="0"/>
      <dgm:spPr/>
    </dgm:pt>
    <dgm:pt modelId="{F5AA937D-6AA2-4FF1-8E51-63A0795AD356}" type="pres">
      <dgm:prSet presAssocID="{39D0C0ED-FF60-4FF6-84D6-B9EF595DC6B2}" presName="parTx" presStyleLbl="alignNode1" presStyleIdx="3" presStyleCnt="4">
        <dgm:presLayoutVars>
          <dgm:chMax val="0"/>
          <dgm:chPref val="0"/>
          <dgm:bulletEnabled val="1"/>
        </dgm:presLayoutVars>
      </dgm:prSet>
      <dgm:spPr/>
    </dgm:pt>
    <dgm:pt modelId="{F06DC191-D576-4FC0-9FDE-F49DB914565E}" type="pres">
      <dgm:prSet presAssocID="{39D0C0ED-FF60-4FF6-84D6-B9EF595DC6B2}" presName="desTx" presStyleLbl="alignAccFollowNode1" presStyleIdx="3" presStyleCnt="4">
        <dgm:presLayoutVars>
          <dgm:bulletEnabled val="1"/>
        </dgm:presLayoutVars>
      </dgm:prSet>
      <dgm:spPr/>
    </dgm:pt>
  </dgm:ptLst>
  <dgm:cxnLst>
    <dgm:cxn modelId="{40BB1C03-2354-4D2A-B82D-6F337F772B7A}" srcId="{80654437-56A4-4850-9C16-4D769CE5930C}" destId="{9B2230A4-2DDA-403E-A771-6E081B7C3EB2}" srcOrd="0" destOrd="0" parTransId="{1E118763-10AB-4A45-A4C5-045277703C77}" sibTransId="{2EF205EB-13EF-4A00-83CE-A3D897C0C979}"/>
    <dgm:cxn modelId="{7C2DF104-6A77-477C-A7E7-B7E6F08D5587}" type="presOf" srcId="{613EBB6F-248C-45EB-BF19-02E69C45211A}" destId="{F06DC191-D576-4FC0-9FDE-F49DB914565E}" srcOrd="0" destOrd="3" presId="urn:microsoft.com/office/officeart/2005/8/layout/hList1"/>
    <dgm:cxn modelId="{1726310F-1906-44CB-B2C7-6008E3F3D687}" type="presOf" srcId="{913A7A22-F0E0-4C3A-B5B3-3D6F961A7AA5}" destId="{633A6163-DCDE-40E2-A695-965E41316A0F}" srcOrd="0" destOrd="3" presId="urn:microsoft.com/office/officeart/2005/8/layout/hList1"/>
    <dgm:cxn modelId="{73132019-2AF5-4C76-8410-9599764C002D}" srcId="{80654437-56A4-4850-9C16-4D769CE5930C}" destId="{B8CB1014-525E-41B2-BBE4-E7152B47A559}" srcOrd="2" destOrd="0" parTransId="{901167C7-7922-447C-BBE6-01C21F9D5B40}" sibTransId="{0F008229-29B2-43A1-8543-673F9F42A2E2}"/>
    <dgm:cxn modelId="{81AA3021-B054-4533-9965-D484CD797BB6}" srcId="{F6903A56-04A0-4D04-9566-1978D22AF99A}" destId="{D65C3FCE-887C-416B-A4B7-059B8D23D23E}" srcOrd="1" destOrd="0" parTransId="{624E9951-22A9-48A7-8308-F8754106B58D}" sibTransId="{C5830CAE-DDBD-47C4-A92C-21DBE3506075}"/>
    <dgm:cxn modelId="{A78C8B2C-BF36-481A-B989-87CA7D3DE28B}" type="presOf" srcId="{E78736A7-C563-4DA5-94CA-F5D342B36625}" destId="{EF2E1B04-0C99-49DB-8DFE-AF0462FE66C3}" srcOrd="0" destOrd="0" presId="urn:microsoft.com/office/officeart/2005/8/layout/hList1"/>
    <dgm:cxn modelId="{53B58B2D-E9D0-4FB0-A0F5-928BE07CBC51}" type="presOf" srcId="{F6903A56-04A0-4D04-9566-1978D22AF99A}" destId="{2B48883A-DE55-4D39-B4F0-73E155F39C0C}" srcOrd="0" destOrd="0" presId="urn:microsoft.com/office/officeart/2005/8/layout/hList1"/>
    <dgm:cxn modelId="{368FA133-DA8F-4592-B9A4-7DAD23CB1E6B}" srcId="{80654437-56A4-4850-9C16-4D769CE5930C}" destId="{DC7EC2DF-CC7E-4975-A3B9-2FC115A18610}" srcOrd="1" destOrd="0" parTransId="{64B6F975-B471-4C30-95CC-F4F5263AE590}" sibTransId="{834D273B-0720-4CA1-BA6D-733769173F37}"/>
    <dgm:cxn modelId="{5D911941-D49D-4370-B01D-CDC8C85E7B56}" type="presOf" srcId="{9B2230A4-2DDA-403E-A771-6E081B7C3EB2}" destId="{E6A628BB-3F40-48C1-BF6B-9E942A109570}" srcOrd="0" destOrd="0" presId="urn:microsoft.com/office/officeart/2005/8/layout/hList1"/>
    <dgm:cxn modelId="{5BE3AE42-A3CA-4921-8E37-96544BD99778}" srcId="{E78736A7-C563-4DA5-94CA-F5D342B36625}" destId="{9A1CB40F-ACFD-4B17-A52B-685188B140ED}" srcOrd="2" destOrd="0" parTransId="{761B8139-AF08-45AD-87A4-762AEA8940BB}" sibTransId="{D008A27C-54BD-4C18-A0AF-D59D920F021B}"/>
    <dgm:cxn modelId="{57DDF966-9173-4BC9-8A33-A14046822728}" type="presOf" srcId="{DD6A0E5D-B634-41FA-BDD5-30161F928C0A}" destId="{633A6163-DCDE-40E2-A695-965E41316A0F}" srcOrd="0" destOrd="1" presId="urn:microsoft.com/office/officeart/2005/8/layout/hList1"/>
    <dgm:cxn modelId="{36563E4C-9F97-495F-B263-4CC2D974EE39}" srcId="{39D0C0ED-FF60-4FF6-84D6-B9EF595DC6B2}" destId="{02DFC55D-373D-422B-BEBF-2FF34FDC310F}" srcOrd="0" destOrd="0" parTransId="{3600A741-EF71-49F5-9712-52870394AF2D}" sibTransId="{E465BA98-01A4-4C73-9FCD-9B8254C181BD}"/>
    <dgm:cxn modelId="{80BD526D-E3EC-47D0-BC68-54E6DECFD83B}" srcId="{D65C3FCE-887C-416B-A4B7-059B8D23D23E}" destId="{F8C7EC29-B43F-445A-AC49-80B13A5264B8}" srcOrd="1" destOrd="0" parTransId="{3156733C-FAAD-4E7B-ADAF-CBB371D8723B}" sibTransId="{7159F525-6650-4E51-B330-F0AD98488BBD}"/>
    <dgm:cxn modelId="{8F996F6F-764E-40B2-8D18-D149B037C560}" srcId="{39D0C0ED-FF60-4FF6-84D6-B9EF595DC6B2}" destId="{1ED85B5C-C97E-43CD-83EA-0D8624913EB5}" srcOrd="1" destOrd="0" parTransId="{1145FB33-9536-4102-8A4B-4FDD9397429A}" sibTransId="{6E5C538B-B69F-4876-B636-6EB5BDFDD6CE}"/>
    <dgm:cxn modelId="{FD020951-5F50-4CF1-A450-02913001615E}" type="presOf" srcId="{39D0C0ED-FF60-4FF6-84D6-B9EF595DC6B2}" destId="{F5AA937D-6AA2-4FF1-8E51-63A0795AD356}" srcOrd="0" destOrd="0" presId="urn:microsoft.com/office/officeart/2005/8/layout/hList1"/>
    <dgm:cxn modelId="{5C209D52-0521-4011-AEA8-B32A6A1FD732}" srcId="{F6903A56-04A0-4D04-9566-1978D22AF99A}" destId="{E78736A7-C563-4DA5-94CA-F5D342B36625}" srcOrd="0" destOrd="0" parTransId="{3A03DFDB-9FEA-4CC9-8116-895973E86361}" sibTransId="{3C9A09F7-4A0B-49CB-97DE-AF5EEC97735F}"/>
    <dgm:cxn modelId="{EF2E6179-1F50-405D-B4B6-C618E70B0D04}" type="presOf" srcId="{DC7EC2DF-CC7E-4975-A3B9-2FC115A18610}" destId="{E6A628BB-3F40-48C1-BF6B-9E942A109570}" srcOrd="0" destOrd="1" presId="urn:microsoft.com/office/officeart/2005/8/layout/hList1"/>
    <dgm:cxn modelId="{3B520281-62AC-4C4A-8532-3ADF6F8B165F}" type="presOf" srcId="{02DFC55D-373D-422B-BEBF-2FF34FDC310F}" destId="{F06DC191-D576-4FC0-9FDE-F49DB914565E}" srcOrd="0" destOrd="0" presId="urn:microsoft.com/office/officeart/2005/8/layout/hList1"/>
    <dgm:cxn modelId="{BC65C981-AD75-4E60-87C7-A32717CC7051}" srcId="{E78736A7-C563-4DA5-94CA-F5D342B36625}" destId="{DD6A0E5D-B634-41FA-BDD5-30161F928C0A}" srcOrd="1" destOrd="0" parTransId="{4DB87F63-9BBD-4B12-B5E2-8001A24F10F7}" sibTransId="{62D3ACD2-D883-4864-A8FA-CA6FA430215C}"/>
    <dgm:cxn modelId="{FF72C08E-A74C-4407-ACB8-0797C57E4B0A}" type="presOf" srcId="{9A1CB40F-ACFD-4B17-A52B-685188B140ED}" destId="{633A6163-DCDE-40E2-A695-965E41316A0F}" srcOrd="0" destOrd="2" presId="urn:microsoft.com/office/officeart/2005/8/layout/hList1"/>
    <dgm:cxn modelId="{EEBB6193-D856-43AA-B8CA-BBAD0927B38F}" type="presOf" srcId="{B8CB1014-525E-41B2-BBE4-E7152B47A559}" destId="{E6A628BB-3F40-48C1-BF6B-9E942A109570}" srcOrd="0" destOrd="2" presId="urn:microsoft.com/office/officeart/2005/8/layout/hList1"/>
    <dgm:cxn modelId="{7A4AA794-2BED-4C50-A02C-478E9641A79C}" type="presOf" srcId="{D65C3FCE-887C-416B-A4B7-059B8D23D23E}" destId="{0807A809-6F86-4DE1-BF88-228111333B23}" srcOrd="0" destOrd="0" presId="urn:microsoft.com/office/officeart/2005/8/layout/hList1"/>
    <dgm:cxn modelId="{A778AE95-7462-41B1-9D4E-7EAEF8D40A62}" srcId="{39D0C0ED-FF60-4FF6-84D6-B9EF595DC6B2}" destId="{613EBB6F-248C-45EB-BF19-02E69C45211A}" srcOrd="3" destOrd="0" parTransId="{43393CA7-8B1A-497A-BEDC-2DD8773D501C}" sibTransId="{812762C6-A6E6-4BB2-A8BA-2D76FB167F31}"/>
    <dgm:cxn modelId="{1BEC7797-10CC-4111-9429-03548EEC7850}" srcId="{39D0C0ED-FF60-4FF6-84D6-B9EF595DC6B2}" destId="{6BEA833E-61BD-40E7-AB26-76EE8CF47177}" srcOrd="2" destOrd="0" parTransId="{F8EF6C1D-9C53-4D87-983A-EF439AB0BCC2}" sibTransId="{E108B4D8-3D1E-4755-9F80-D3D86859C574}"/>
    <dgm:cxn modelId="{5791D098-D2A0-42EB-8662-D321CD3FE699}" type="presOf" srcId="{AD3A09FE-7F7B-44C0-8069-B01DBBA51131}" destId="{633A6163-DCDE-40E2-A695-965E41316A0F}" srcOrd="0" destOrd="0" presId="urn:microsoft.com/office/officeart/2005/8/layout/hList1"/>
    <dgm:cxn modelId="{6AE3C39E-E24C-4377-BD7A-6A11B4A04A5C}" srcId="{F6903A56-04A0-4D04-9566-1978D22AF99A}" destId="{80654437-56A4-4850-9C16-4D769CE5930C}" srcOrd="2" destOrd="0" parTransId="{39F18CB4-D7F6-483C-B937-9A5CD0C5FEBD}" sibTransId="{8C925131-D7D0-4768-AE3E-D61D6F234D79}"/>
    <dgm:cxn modelId="{EDD0AAA1-CE7B-4BAA-88ED-00F0F684BFA6}" type="presOf" srcId="{6BEA833E-61BD-40E7-AB26-76EE8CF47177}" destId="{F06DC191-D576-4FC0-9FDE-F49DB914565E}" srcOrd="0" destOrd="2" presId="urn:microsoft.com/office/officeart/2005/8/layout/hList1"/>
    <dgm:cxn modelId="{799D6BA3-19BB-44ED-AD7B-E799C532C67E}" srcId="{D65C3FCE-887C-416B-A4B7-059B8D23D23E}" destId="{1DCB9F87-DEDC-408D-BC4D-D75146F8BA4A}" srcOrd="0" destOrd="0" parTransId="{11B7C385-D9FD-446C-A7B0-7F762DF09AC2}" sibTransId="{2095FB88-0ADF-4353-8263-6DF280E8B312}"/>
    <dgm:cxn modelId="{3830F3B1-A36B-4A68-AF54-0AB082E1CD53}" type="presOf" srcId="{F8C7EC29-B43F-445A-AC49-80B13A5264B8}" destId="{288F5F11-1760-470F-AB0F-EA7ED0C0A44D}" srcOrd="0" destOrd="1" presId="urn:microsoft.com/office/officeart/2005/8/layout/hList1"/>
    <dgm:cxn modelId="{FA0EBFBB-19E6-42CA-B8A1-2152C78CB884}" srcId="{E78736A7-C563-4DA5-94CA-F5D342B36625}" destId="{AD3A09FE-7F7B-44C0-8069-B01DBBA51131}" srcOrd="0" destOrd="0" parTransId="{DE61550F-58FA-4813-805B-99BC169124BE}" sibTransId="{BF68593E-1118-493A-849E-0C6D76B023CB}"/>
    <dgm:cxn modelId="{0E9B5FBD-52C8-4A82-9C74-46946BF43085}" srcId="{E78736A7-C563-4DA5-94CA-F5D342B36625}" destId="{913A7A22-F0E0-4C3A-B5B3-3D6F961A7AA5}" srcOrd="3" destOrd="0" parTransId="{938E8D7A-8FF5-4E04-808E-9786835C5931}" sibTransId="{C79C309E-EA73-40B6-BA78-72743C82FD0E}"/>
    <dgm:cxn modelId="{E1DDCCCD-C6C4-43F9-8B21-24C5B652311A}" type="presOf" srcId="{B5D28A82-C8D4-4576-865C-683B028BB7D5}" destId="{F06DC191-D576-4FC0-9FDE-F49DB914565E}" srcOrd="0" destOrd="4" presId="urn:microsoft.com/office/officeart/2005/8/layout/hList1"/>
    <dgm:cxn modelId="{C0B891D6-7E6B-43D9-9A5A-8C822D5AF131}" type="presOf" srcId="{1DCB9F87-DEDC-408D-BC4D-D75146F8BA4A}" destId="{288F5F11-1760-470F-AB0F-EA7ED0C0A44D}" srcOrd="0" destOrd="0" presId="urn:microsoft.com/office/officeart/2005/8/layout/hList1"/>
    <dgm:cxn modelId="{D78F90E3-880A-455B-A217-B3A7DB8BA68D}" type="presOf" srcId="{1ED85B5C-C97E-43CD-83EA-0D8624913EB5}" destId="{F06DC191-D576-4FC0-9FDE-F49DB914565E}" srcOrd="0" destOrd="1" presId="urn:microsoft.com/office/officeart/2005/8/layout/hList1"/>
    <dgm:cxn modelId="{DAABBFE4-67D1-40C9-BD82-5A1D056F3DD8}" srcId="{F6903A56-04A0-4D04-9566-1978D22AF99A}" destId="{39D0C0ED-FF60-4FF6-84D6-B9EF595DC6B2}" srcOrd="3" destOrd="0" parTransId="{6F6933D6-69F5-4D69-AF74-E4CF0BB099E4}" sibTransId="{1DA12551-AA75-4393-A0E5-ACE38EF20013}"/>
    <dgm:cxn modelId="{63673AEB-AB1B-41D1-96EF-74FE6CD56226}" srcId="{39D0C0ED-FF60-4FF6-84D6-B9EF595DC6B2}" destId="{B5D28A82-C8D4-4576-865C-683B028BB7D5}" srcOrd="4" destOrd="0" parTransId="{678ECCB5-F8D2-49AA-B8E8-440609609FA8}" sibTransId="{12CD054D-148B-4F39-8225-5DB1A2379AFA}"/>
    <dgm:cxn modelId="{6CB2ACEE-0CD3-4F27-9BDB-DE730B5EF864}" type="presOf" srcId="{80654437-56A4-4850-9C16-4D769CE5930C}" destId="{56853121-684C-4A46-8227-9282119C3080}" srcOrd="0" destOrd="0" presId="urn:microsoft.com/office/officeart/2005/8/layout/hList1"/>
    <dgm:cxn modelId="{86090B4C-E725-47BB-98B2-F67951140480}" type="presParOf" srcId="{2B48883A-DE55-4D39-B4F0-73E155F39C0C}" destId="{E92F3FBC-0005-4FE2-A391-9E1168C406C5}" srcOrd="0" destOrd="0" presId="urn:microsoft.com/office/officeart/2005/8/layout/hList1"/>
    <dgm:cxn modelId="{FA30077D-D758-4757-815B-5AA555D3C092}" type="presParOf" srcId="{E92F3FBC-0005-4FE2-A391-9E1168C406C5}" destId="{EF2E1B04-0C99-49DB-8DFE-AF0462FE66C3}" srcOrd="0" destOrd="0" presId="urn:microsoft.com/office/officeart/2005/8/layout/hList1"/>
    <dgm:cxn modelId="{5D0186DE-4BD2-4F3E-A3ED-1291DB5D9498}" type="presParOf" srcId="{E92F3FBC-0005-4FE2-A391-9E1168C406C5}" destId="{633A6163-DCDE-40E2-A695-965E41316A0F}" srcOrd="1" destOrd="0" presId="urn:microsoft.com/office/officeart/2005/8/layout/hList1"/>
    <dgm:cxn modelId="{1E439967-72EC-489A-BED2-B4D3305C383F}" type="presParOf" srcId="{2B48883A-DE55-4D39-B4F0-73E155F39C0C}" destId="{18B8D691-533E-4007-857D-3B1BD52FBF52}" srcOrd="1" destOrd="0" presId="urn:microsoft.com/office/officeart/2005/8/layout/hList1"/>
    <dgm:cxn modelId="{F264C81A-152F-4547-B2D6-32B40533A7BA}" type="presParOf" srcId="{2B48883A-DE55-4D39-B4F0-73E155F39C0C}" destId="{99EF7614-EFFF-40E0-A9EB-27F1D97DCFB5}" srcOrd="2" destOrd="0" presId="urn:microsoft.com/office/officeart/2005/8/layout/hList1"/>
    <dgm:cxn modelId="{683FAC37-1182-44FA-87C5-748E3F1322ED}" type="presParOf" srcId="{99EF7614-EFFF-40E0-A9EB-27F1D97DCFB5}" destId="{0807A809-6F86-4DE1-BF88-228111333B23}" srcOrd="0" destOrd="0" presId="urn:microsoft.com/office/officeart/2005/8/layout/hList1"/>
    <dgm:cxn modelId="{37987BE7-5F3B-4EAE-B63F-91EE76CBC649}" type="presParOf" srcId="{99EF7614-EFFF-40E0-A9EB-27F1D97DCFB5}" destId="{288F5F11-1760-470F-AB0F-EA7ED0C0A44D}" srcOrd="1" destOrd="0" presId="urn:microsoft.com/office/officeart/2005/8/layout/hList1"/>
    <dgm:cxn modelId="{B38CC30C-89C5-4574-8F89-508E94C7B00C}" type="presParOf" srcId="{2B48883A-DE55-4D39-B4F0-73E155F39C0C}" destId="{F132C3B3-F40A-415D-BCCD-FD7200E2BEA0}" srcOrd="3" destOrd="0" presId="urn:microsoft.com/office/officeart/2005/8/layout/hList1"/>
    <dgm:cxn modelId="{9583E330-E24A-4460-B754-601ADBC9A49B}" type="presParOf" srcId="{2B48883A-DE55-4D39-B4F0-73E155F39C0C}" destId="{F709A0B8-64A7-4072-B86B-20127B455799}" srcOrd="4" destOrd="0" presId="urn:microsoft.com/office/officeart/2005/8/layout/hList1"/>
    <dgm:cxn modelId="{70513D1A-0C9B-471D-A6E6-D23AB70DB4BA}" type="presParOf" srcId="{F709A0B8-64A7-4072-B86B-20127B455799}" destId="{56853121-684C-4A46-8227-9282119C3080}" srcOrd="0" destOrd="0" presId="urn:microsoft.com/office/officeart/2005/8/layout/hList1"/>
    <dgm:cxn modelId="{54870607-A94C-4E0D-9BA1-F9EF14D7D69B}" type="presParOf" srcId="{F709A0B8-64A7-4072-B86B-20127B455799}" destId="{E6A628BB-3F40-48C1-BF6B-9E942A109570}" srcOrd="1" destOrd="0" presId="urn:microsoft.com/office/officeart/2005/8/layout/hList1"/>
    <dgm:cxn modelId="{523AF788-75F8-48A5-A83D-BF5DECF51536}" type="presParOf" srcId="{2B48883A-DE55-4D39-B4F0-73E155F39C0C}" destId="{834C360F-77FE-4443-9BE6-5833704C4AA5}" srcOrd="5" destOrd="0" presId="urn:microsoft.com/office/officeart/2005/8/layout/hList1"/>
    <dgm:cxn modelId="{458695E6-4FDB-498A-B93B-68684CE19371}" type="presParOf" srcId="{2B48883A-DE55-4D39-B4F0-73E155F39C0C}" destId="{2FB0532C-FE8D-4666-8546-B03F3F753BA8}" srcOrd="6" destOrd="0" presId="urn:microsoft.com/office/officeart/2005/8/layout/hList1"/>
    <dgm:cxn modelId="{F8E3784D-DAD6-409F-9321-C785ABE2EDD3}" type="presParOf" srcId="{2FB0532C-FE8D-4666-8546-B03F3F753BA8}" destId="{F5AA937D-6AA2-4FF1-8E51-63A0795AD356}" srcOrd="0" destOrd="0" presId="urn:microsoft.com/office/officeart/2005/8/layout/hList1"/>
    <dgm:cxn modelId="{06FB3DC5-D44C-4520-B2B8-741C58B6E3A3}" type="presParOf" srcId="{2FB0532C-FE8D-4666-8546-B03F3F753BA8}" destId="{F06DC191-D576-4FC0-9FDE-F49DB914565E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2E1B04-0C99-49DB-8DFE-AF0462FE66C3}">
      <dsp:nvSpPr>
        <dsp:cNvPr id="0" name=""/>
        <dsp:cNvSpPr/>
      </dsp:nvSpPr>
      <dsp:spPr>
        <a:xfrm>
          <a:off x="4288" y="126083"/>
          <a:ext cx="2578938" cy="58565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65024" rIns="113792" bIns="65024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/>
            <a:t>v1: Pre-solving </a:t>
          </a:r>
          <a:endParaRPr lang="en-US" sz="1600" kern="1200"/>
        </a:p>
      </dsp:txBody>
      <dsp:txXfrm>
        <a:off x="4288" y="126083"/>
        <a:ext cx="2578938" cy="585657"/>
      </dsp:txXfrm>
    </dsp:sp>
    <dsp:sp modelId="{633A6163-DCDE-40E2-A695-965E41316A0F}">
      <dsp:nvSpPr>
        <dsp:cNvPr id="0" name=""/>
        <dsp:cNvSpPr/>
      </dsp:nvSpPr>
      <dsp:spPr>
        <a:xfrm>
          <a:off x="4288" y="711740"/>
          <a:ext cx="2578938" cy="3513514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Assign a small batch of 4-10 processes to stations at a time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Stations and processes, station heights and task time are integers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Solved 100 processes very slowly.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600" kern="1200"/>
        </a:p>
      </dsp:txBody>
      <dsp:txXfrm>
        <a:off x="4288" y="711740"/>
        <a:ext cx="2578938" cy="3513514"/>
      </dsp:txXfrm>
    </dsp:sp>
    <dsp:sp modelId="{0807A809-6F86-4DE1-BF88-228111333B23}">
      <dsp:nvSpPr>
        <dsp:cNvPr id="0" name=""/>
        <dsp:cNvSpPr/>
      </dsp:nvSpPr>
      <dsp:spPr>
        <a:xfrm>
          <a:off x="2944279" y="126083"/>
          <a:ext cx="2578938" cy="585657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65024" rIns="113792" bIns="65024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/>
            <a:t>v2: Pre-solving take two</a:t>
          </a:r>
          <a:endParaRPr lang="en-US" sz="1600" kern="1200"/>
        </a:p>
      </dsp:txBody>
      <dsp:txXfrm>
        <a:off x="2944279" y="126083"/>
        <a:ext cx="2578938" cy="585657"/>
      </dsp:txXfrm>
    </dsp:sp>
    <dsp:sp modelId="{288F5F11-1760-470F-AB0F-EA7ED0C0A44D}">
      <dsp:nvSpPr>
        <dsp:cNvPr id="0" name=""/>
        <dsp:cNvSpPr/>
      </dsp:nvSpPr>
      <dsp:spPr>
        <a:xfrm>
          <a:off x="2944279" y="711740"/>
          <a:ext cx="2578938" cy="3513514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0" i="0" kern="1200"/>
            <a:t>Assign just one process at a time and only encode process constraints when a process gets assigned.</a:t>
          </a:r>
          <a:endParaRPr lang="en-US" sz="1600" kern="120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0" i="0" kern="1200"/>
            <a:t>The resulting solver can assign 950 out of 1050 processes in a few minutes.</a:t>
          </a:r>
          <a:endParaRPr lang="en-US" sz="1600" kern="1200"/>
        </a:p>
      </dsp:txBody>
      <dsp:txXfrm>
        <a:off x="2944279" y="711740"/>
        <a:ext cx="2578938" cy="3513514"/>
      </dsp:txXfrm>
    </dsp:sp>
    <dsp:sp modelId="{56853121-684C-4A46-8227-9282119C3080}">
      <dsp:nvSpPr>
        <dsp:cNvPr id="0" name=""/>
        <dsp:cNvSpPr/>
      </dsp:nvSpPr>
      <dsp:spPr>
        <a:xfrm>
          <a:off x="5884269" y="126083"/>
          <a:ext cx="2578938" cy="585657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65024" rIns="113792" bIns="65024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/>
            <a:t>v3: A custom CDCL / CSP solver</a:t>
          </a:r>
          <a:endParaRPr lang="en-US" sz="1600" kern="1200"/>
        </a:p>
      </dsp:txBody>
      <dsp:txXfrm>
        <a:off x="5884269" y="126083"/>
        <a:ext cx="2578938" cy="585657"/>
      </dsp:txXfrm>
    </dsp:sp>
    <dsp:sp modelId="{E6A628BB-3F40-48C1-BF6B-9E942A109570}">
      <dsp:nvSpPr>
        <dsp:cNvPr id="0" name=""/>
        <dsp:cNvSpPr/>
      </dsp:nvSpPr>
      <dsp:spPr>
        <a:xfrm>
          <a:off x="5884269" y="711740"/>
          <a:ext cx="2578938" cy="3513514"/>
        </a:xfrm>
        <a:prstGeom prst="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0" i="0" kern="1200"/>
            <a:t>Perform branching and propagation of cycle time constraints on top of repeated calls to Z3.</a:t>
          </a:r>
          <a:endParaRPr lang="en-US" sz="1600" kern="120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0" i="0" kern="1200"/>
            <a:t>Maintain backtracking stack and add lemmas based on the chosen branches.</a:t>
          </a:r>
          <a:endParaRPr lang="en-US" sz="1600" kern="120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0" i="0" kern="1200"/>
            <a:t>This was complex to engineer and only exercised in preliminary form.</a:t>
          </a:r>
          <a:endParaRPr lang="en-US" sz="1600" kern="1200"/>
        </a:p>
      </dsp:txBody>
      <dsp:txXfrm>
        <a:off x="5884269" y="711740"/>
        <a:ext cx="2578938" cy="3513514"/>
      </dsp:txXfrm>
    </dsp:sp>
    <dsp:sp modelId="{F5AA937D-6AA2-4FF1-8E51-63A0795AD356}">
      <dsp:nvSpPr>
        <dsp:cNvPr id="0" name=""/>
        <dsp:cNvSpPr/>
      </dsp:nvSpPr>
      <dsp:spPr>
        <a:xfrm>
          <a:off x="8824259" y="126083"/>
          <a:ext cx="2578938" cy="585657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65024" rIns="113792" bIns="65024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/>
            <a:t>v4: with Custom Propagator and Bit-vectors</a:t>
          </a:r>
          <a:endParaRPr lang="en-US" sz="1600" kern="1200"/>
        </a:p>
      </dsp:txBody>
      <dsp:txXfrm>
        <a:off x="8824259" y="126083"/>
        <a:ext cx="2578938" cy="585657"/>
      </dsp:txXfrm>
    </dsp:sp>
    <dsp:sp modelId="{F06DC191-D576-4FC0-9FDE-F49DB914565E}">
      <dsp:nvSpPr>
        <dsp:cNvPr id="0" name=""/>
        <dsp:cNvSpPr/>
      </dsp:nvSpPr>
      <dsp:spPr>
        <a:xfrm>
          <a:off x="8824259" y="711740"/>
          <a:ext cx="2578938" cy="3513514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0" i="0" kern="1200"/>
            <a:t>With bit-vectors, without cycle-time: solvable in 30 seconds.</a:t>
          </a:r>
          <a:endParaRPr lang="en-US" sz="1600" kern="120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0" i="0" kern="1200"/>
            <a:t>With bit-vectors and cycle-time: solvable for 300 processes in a few minutes, but not all processes.</a:t>
          </a:r>
          <a:endParaRPr lang="en-US" sz="1600" kern="120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With bit-vectors, programmable-propagator for cycle-time: patching + solving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Initial: a few hours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Current: a few minutes.</a:t>
          </a:r>
        </a:p>
      </dsp:txBody>
      <dsp:txXfrm>
        <a:off x="8824259" y="711740"/>
        <a:ext cx="2578938" cy="351351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25T09:03:14.023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 contextRef="#ctx0" brushRef="#br0">2387 488 1032,'0'0'1290,"0"0"-129,0 0 129,0 0-258,0 0 129,0 0-129,0 0-387,0 0 0,0 0-129,0 0-129,0 0 129,0 0-258,0 0 0,0 0 258,0 0 0,0 0 0,0 0-129,0 0 258,0 0-516,0 0 258,0 0-258,0 0 0,0 0-258,0 0 258,0 0-258,-11 0 258,11 0-129,0 0 129,0 0-129,0 0 129,0 0-129,0 0 258,0 0-258,0 0 129,-12-13 0,12 13-129,0 0 129,0 0 0,0 0 0,0 0-129,-13-23 0,13 23 0,0 0 129,0 0-258,-9-24 258,9 24-129,0 0 0,0 0 129,-14-18-129,14 18 129,0 0 0,0 0 129,-17-15-129,17 15 0,0 0 0,0 0 0,-17-16 0,17 16 129,0 0-129,0 0 0,-23-21 129,23 21-129,0 0 0,-20-19 129,20 19 0,-17-13 0,17 13-129,-19-14 129,19 14-129,-17-13 129,17 13-129,-22-12 0,22 12 0,-21-11 0,21 11 0,-22-10 0,22 10-129,-25-14 129,25 14 0,-25-13 0,25 13-129,-26-13 129,26 13 0,-29-14-129,29 14 129,-25-9 0,25 9-129,-23-10 129,23 10-129,-22-8 0,22 8 129,-22-6-129,22 6 0,-25-9 0,25 9 0,-23-7 0,23 7 0,-31-11 0,31 11 258,-31-13-258,14 10 0,0-3 0,-1-1 129,-1 0-129,-1 4 0,3-3 0,-3 3 0,20 3 129,-30-8-129,30 8 0,-23-6 0,23 6 0,-25-4 0,25 4 0,-25-6 129,25 6-129,-29-6 0,29 6 0,-28-6 0,28 6 0,-31-6 0,31 6 0,-28-5 0,28 5 0,-23-4 0,23 4 0,-20-4 129,20 4-129,0 0 0,-23-5 0,23 5 0,0 0 129,-25-3-129,25 3 0,-20-4 0,20 4-129,-22-7 129,22 7 0,-25-3 0,25 3 0,-20-4 0,20 4 0,-23-3 0,23 3 0,-22-4 0,22 4 0,-25-5 0,25 5 0,-21-3 0,21 3 0,-22-1 0,22 1 0,-20 0 0,20 0 0,-19 0 0,19 0 0,-20-3 129,20 3-129,-26 0 0,26 0 0,-25-4 129,25 4-129,-26 0 0,26 0 0,-24 0 0,24 0 0,-27 0 0,27 0 0,-28 0 0,28 0 0,-30 2 0,13 0 0,0 1 0,0-2 0,17-1 0,-29 3 0,29-3 0,-33 5 0,13-4 0,3 3 0,0-2 0,17-2 0,-36 10 0,19-6 129,-1 0-129,18-4 0,-31 8 0,31-8 0,-25 7 129,25-7-129,-20 6 0,20-6 129,-23 5-129,23-5 0,-24 9 129,24-9-129,-28 7 0,28-7 0,-31 12 0,31-12 0,-23 9 0,23-9 0,-23 10 0,23-10 0,-17 9 0,17-9 0,-19 13 0,19-13 0,-20 14 0,20-14 0,-18 16 0,18-16 0,-19 13 0,19-13 0,-17 14 0,17-14 0,0 0 0,-25 19 0,25-19 0,-21 18 0,21-18 0,-25 15 0,25-15 0,-30 18 0,30-18 0,-26 18 0,26-18 0,-26 18 0,26-18 0,-21 17 0,21-17 0,-20 17 0,20-17 0,-17 17 0,17-17 0,0 0 0,-21 25 0,21-25 0,0 0 0,-17 20 0,17-20 0,0 0 0,0 0 0,-17 20 0,17-20 0,0 0 0,-14 16-129,14-16 129,0 0 0,-16 18 0,16-18 0,0 0 0,-11 16 0,11-16 0,0 0 0,0 0 0,-12 22 0,12-22 0,0 0 0,-8 18 0,8-18 0,-8 16 0,8-16 0,-4 20 129,4-20 129,-6 20-258,6-20 258,-7 27-129,7-27 0,-7 22-129,7-22 129,-3 17-129,3-17 0,0 0 0,-5 20-129,5-20 129,0 0 0,0 0 0,0 17 0,0-17 0,0 0-129,0 17 129,0-17 0,0 0 0,0 19 0,0-19 0,0 0 0,5 17 0,-5-17-129,0 0 129,0 0 0,12 21 0,-12-21 0,0 0 0,11 20 0,-11-20 0,0 0 0,15 19 0,-15-19 0,0 0 0,11 17 0,-11-17 0,0 0 0,0 0 0,17 18-129,-17-18 129,0 0 0,0 0 0,14 17 0,-14-17 0,0 0 0,0 0 0,17 19 0,-17-19 0,0 0 0,0 0 0,22 19 0,-22-19 0,0 0 0,0 0 0,18 14-129,-18-14 258,0 0-258,21 9 129,-21-9 0,0 0 0,18 12 0,-18-12 0,0 0 0,20 11 0,-20-11 0,0 0 0,0 0 0,19 10 0,-19-10 0,0 0 0,20 9 0,-20-9 0,0 0 0,20 7 0,-20-7 0,0 0 0,22 11 0,-22-11 0,0 0 0,0 0 0,21 12 0,-21-12 0,0 0 0,0 0 0,21 7 0,-21-7 129,0 0-129,0 0 0,21 7 0,-21-7 0,0 0 0,22 7 0,-22-7 0,0 0 0,19 9 0,-19-9 0,0 0 0,20 7 0,-20-7 0,0 0 0,20 5 0,-20-5 0,18 0 0,-18 0 0,0 0 0,17 5 0,-17-5 0,0 0 0,24 3 0,-24-3 0,0 0 0,20 6 0,-20-6 0,18 4 0,-18-4 0,0 0 0,24 7 0,-24-7 0,0 0 0,23 7 0,-23-7 0,0 0 0,25 6 0,-25-6 0,0 0 129,18 4-129,-18-4 0,0 0 0,22 3 0,-22-3 0,0 0 0,23 4 0,-23-4 0,19 0 0,-19 0 0,0 0 0,23 0 0,-23 0 0,17 0 0,-17 0 0,0 0 0,0 0 0,26 2 0,-26-2 0,0 0 129,17 0-129,-17 0 0,0 0 0,24 0 0,-24 0 0,0 0 0,24 0 0,-24 0 0,0 0 0,22 0 129,-22 0-129,17 0 0,-17 0 0,17 0 0,-17 0 0,20 0 0,-20 0 0,21-2 0,-21 2 0,21-4 0,-21 4 0,22 0 0,-22 0 129,20-3-129,-20 3 0,19-1 0,-19 1 0,18-2 0,-18 2 0,17-1 0,-17 1 0,0 0 0,23 0 0,-23 0 0,0 0 0,22 0 0,-22 0 0,0 0 0,22-5 0,-22 5 0,0 0 0,17 0 0,-17 0 0,0 0 0,20-1 0,-20 1 0,0 0 0,19 0 0,-19 0 0,0 0 0,17-5 129,-17 5-129,0 0 0,23 0 0,-23 0-129,0 0 129,23-2 0,-23 2 0,0 0 0,19 0 0,-19 0 0,0 0 0,17 0 129,-17 0-258,0 0 129,0 0 0,21 0 0,-21 0 0,0 0 0,21 0 0,-21 0 0,0 0 0,20 0 0,-20 0 129,0 0-129,25 0 0,-25 0 0,0 0 0,20 0 0,-20 0 0,0 0 0,17 0 0,-17 0 0,0 0 0,0 0 0,0 0 0,17 0 0,-17 0 0,0 0 0,0 0 0,20 0 0,-20 0 0,0 0 0,20 0 0,-20 0 0,0 0 0,22 0 0,-22 0 0,0 0 0,17 0 0,-17 0 0,0 0 0,0 0 0,18 0 0,-18 0-129,0 0 129,17 0 0,-17 0 0,0 0 0,19 0 0,-19 0 0,0 0 0,20 0 0,-20 0 0,0 0 0,19 2 0,-19-2 0,0 0 0,20 1 0,-20-1 0,0 0 0,17 0 0,-17 0 0,0 0 0,17 0 0,-17 0 0,0 0 0,0 0 0,18 4 0,-18-4 0,0 0 0,22 1 129,-22-1-129,0 0 0,23 0 0,-23 0 0,0 0 0,0 0 0,21 0 0,-21 0 0,0 0 0,0 0 0,0 0 0,20 0 0,-20 0 0,0 0 0,21 0 0,-21 0 0,0 0 0,25 0 0,-25 0 0,0 0 0,22 0 0,-22 0 0,0 0 0,18 0 0,-18 0 0,0 0 0,21-1 0,-21 1 129,0 0-129,20-5 0,-20 5 0,0 0 0,0 0 0,20-5 0,-20 5-129,0 0 129,0 0 0,0 0 0,17-3 0,-17 3 0,0 0 0,0 0 0,0 0 0,22-5 0,-22 5 0,0 0 0,23-5 0,-23 5 0,17-1 0,-17 1 129,17 0-129,-17 0 0,0 0 0,22 0 0,-22 0 0,0 0 0,21 0 0,-21 0 0,17 0 0,-17 0 0,19 0 0,-19 0 0,17-3 0,-17 3 0,22-5 0,-22 5 0,21 0 0,-21 0 0,19-5 0,-19 5 0,22-1 0,-22 1 0,17-3 0,-17 3 258,0 0-258,0 0 0,21-9 0,-21 9 129,0 0-129,0 0 0,17-10 0,-17 10 129,0 0-129,20-17 0,-20 17 0,0 0 0,21-15 0,-21 15 0,0 0 0,0 0 0,20-15 0,-20 15 0,0 0 0,0 0 0,18-12 0,-18 12 0,0 0 129,0 0-129,0 0 0,20-21 0,-20 21 0,0 0 0,0 0 129,16-20-129,-16 20 0,0 0 0,0 0 0,15-20 0,-15 20 0,0 0 0,16-23 0,-16 23 0,0 0 0,20-26 129,-20 26-129,0 0 0,17-22 0,-17 22 0,0 0 0,14-19 0,-14 19 0,0 0 0,12-19 0,-12 19 0,0 0 0,0 0 0,11-17 129,-11 17-129,0 0 0,0 0 0,7-19 0,-7 19 129,0 0-129,0 0 0,0 0 0,3-17 129,-3 17-129,0 0 0,0-20 0,0 20 0,0 0 0,0-24 0,0 24 0,0 0 0,0-23 0,0 23 0,0 0 0,0 0 0,0-19 0,0 19 0,0 0 0,0 0 129,0 0-129,0 0 0,0-18 0,0 18 129,0 0-129,0 0 0,-10-16 0,10 16-258,0 0 258,0 0-129,-7-20 129,7 20-258,0 0 258,0 0-129,0 0 129,0 0 0,0 0-129,0 0 129,0 0 0,-11-16 0,11 16 0,0 0-129,0 0 129,0 0 0,0 0 0,-5-19-129,5 19 129,0 0 0,0 0-129,0 0-129,0 0 0,0 0-129,0 0-516,0 0-774,0 0-2064,0 0 129,0 0-645,-9-28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25T09:10:05.523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 contextRef="#ctx0" brushRef="#br0">331 641 645,'0'0'903,"-15"17"0,15-17-129,-6 19 129,6-19 0,0 0 0,-11 23 0,11-23 0,0 0 0,-16 19 0,16-19 0,0 0 0,0 0-129,-18 14 0,18-14-129,0 0 129,0 0 0,0 0-258,-21-2 0,21 2 129,0 0-258,-21-12 0,21 12 0,-27-9 129,27 9-129,-27-10 0,27 10 0,-31-8 0,31 8-129,-25-7 0,25 7 0,-24-8 0,24 8 129,-23-14-129,23 14 129,-17-14-129,17 14 0,-16-18 0,16 18-129,-11-21 0,11 21-129,-13-24 0,13 24 129,-2-24-129,2 24 0,-6-24 0,6 24 0,0-28 0,0 28 129,0-30-129,0 30 129,0-27-129,0 27 0,5-28 129,-5 28-129,1-22 0,-1 22 0,5-22 0,-5 22 129,5-24-129,-5 24 0,8-25 0,-8 25 0,8-23 0,-8 23 0,8-19 0,-8 19 0,0 0 0,9-20 0,-9 20 0,0 0 0,13-20 0,-13 20 129,0 0-129,23-27 0,-23 27 0,12-18 0,-12 18 129,15-19-129,-15 19 0,0 0 0,21-18 0,-21 18 0,0 0 0,17-14 0,-17 14 0,0 0 0,18-16 0,-18 16 0,17-7 0,-17 7 0,23-11 0,-23 11-129,24-10 129,-24 10 129,25-6-129,-25 6 0,25-8 0,-25 8 0,24-6 0,-24 6 0,25-6 0,-25 6 0,24-6 0,-24 6 0,31-6 0,-31 6 0,28-8 0,-28 8 0,32-8 0,-32 8 0,32-7 0,-32 7 0,26-8 0,-26 8 0,32-6-129,-13 2 129,-19 4 0,35-3 0,-15 0 0,2 2 0,2-1 0,0 2 0,0 0 0,-2 0 0,-1 0 0,2 0 0,-4 0 0,2-1 0,-4 1 0,1-3 0,-18 3 0,29-2 0,-29 2 0,27-2 0,-27 2 0,24-1 0,-24 1 129,22 0-129,-22 0 0,24 0 0,-24 0 0,21 0 0,-21 0 0,22-2 0,-22 2 0,24-3 0,-24 3 129,26-1-129,-26 1 0,29-2 0,-29 2 0,29-4 0,-29 4 0,27 0 129,-27 0-129,25-2 0,-25 2 0,25 0 0,-25 0 0,25-2 129,-25 2-129,27 0 0,-27 0 0,31 0 0,-31 0 0,32 0 0,-15 0 0,1 0 0,1 0 0,-19 0 0,35 0 0,-17 0 0,0 2 258,-18-2-258,35 5 129,-18-4-129,-17-1 0,32 0 129,-32 0-129,26 0 0,-26 0 0,27 0 0,-27 0 0,31 3 0,-14 0-129,-17-3 129,39 2 129,-20-1-129,3-1 0,-1 2 0,0 0 0,1-2 0,-4 0 0,4 3 0,-4-3 0,1 1 0,-19-1 0,35 2 0,-17-1 0,-1-1 0,4 3 129,-2-3-129,4 0 0,-2 0 0,3 0 0,-2 0 129,4 0-129,-2-3 0,0 3 0,-2 0 0,2-1 0,-3 1 0,1 0 0,-1 0 0,0 0 0,0 0 0,-4-2 129,3 1-129,-20 1 0,36-3 0,-36 3 0,37-4 0,-18 4 0,2-1 0,6 1 0,-1 0 129,1 0-129,2 0 0,3 0 0,-5 0 129,4 0-129,-3 0 0,0 0 129,-3 0-129,-4 0 0,1 0 0,-4 0 0,-18 0 0,32 0 0,-32 0 129,22 0-129,-22 0 0,20 0 0,-20 0 0,20 0 129,-20 0-129,0 0 0,28 0 129,-28 0-129,20 0 0,-20 0 0,18 0 0,-18 0 129,22 0-129,-22 0 0,0 0 0,26 0 0,-26 0 0,24 0 0,-24 0 0,21 0 0,-21 0 129,29 0-129,-29 0 0,30 0 0,-30 0 0,27 0 0,-27 0 0,31 0-129,-31 0 129,27 1 0,-27-1 129,30 4-129,-30-4 0,31 3 0,-31-3 0,30 3 0,-11-2 0,-1 4 0,1-5 0,2 5 0,-3-4 129,1 1-129,-19-2 0,32 3 0,-32-3 0,24 1 0,-24-1 0,0 0 0,22 2 0,-22-2 0,0 0 0,18 5 0,-18-5 0,0 0 0,24 6 0,-24-6 0,17 1 0,-17-1 0,0 0 0,23 3 0,-23-3 0,0 0 0,22 5 0,-22-5 0,0 0 0,0 0 0,21 6 0,-21-6 0,0 0 0,21 3 0,-21-3 129,0 0-129,19 6 0,-19-6 0,19 5 0,-19-5 0,0 0-129,19 8 129,-19-8 0,0 0 0,0 0 0,20 11 0,-20-11 0,0 0 0,24 4 0,-24-4 0,0 0 0,20 10 0,-20-10 0,18 4 0,-18-4 0,0 0 0,21 16 0,-21-16 0,21 14 0,-21-14 0,22 17 0,-22-17 0,19 15 0,-19-15 0,19 14 0,-19-14 0,0 0 0,0 0 0,18 22 0,-18-22 129,0 0-129,0 0 0,10 20 0,-10-20 129,1 17-129,-1-17 0,7 20 129,-7-20-129,3 23 0,-3-23 0,3 25 0,-3-25 0,2 22 0,-2-22 0,0 20 0,0-20 129,0 17-129,0-17 0,0 0 0,0 20 0,0-20 0,0 19 0,0-19 0,0 0 0,0 21 0,0-21 0,-2 22 129,2-22-129,-6 19 0,6-19 0,-7 17 0,7-17 0,-3 17 0,3-17 0,-6 18 0,6-18 129,-7 19-129,7-19 0,-5 21 0,5-21 129,-8 17-129,8-17 0,-11 27 0,11-27 129,-16 21-129,16-21 0,-16 17 0,16-17 129,-16 19-129,16-19 129,0 0-129,-19 23 129,19-23 0,-22 17-129,22-17 129,-24 17-129,24-17 129,-28 16-129,11-8 129,17-8-129,-24 13 129,24-13-129,-29 11 129,29-11-129,-27 10 129,27-10-129,-32 7 0,32-7 129,-34 6-129,34-6 129,-30 5-129,30-5 0,-34 3 129,34-3-129,-33 3 0,33-3 129,-34 0-129,15 0 0,-2 0 0,3 0 0,-1 0 0,-2 0 0,2 0 0,-2 0 0,-1 0 129,0-3-129,1 3 0,-3-1 0,-3 1 0,6-2 0,-2 2 0,-1-1 0,2 1 0,-4-4 0,5 4 0,-3 0-129,2-1 129,-4 1 0,-4 0 0,4-2 0,1 2 0,-2 0 0,1 0 0,0 0 0,1 0 0,-4 0 0,8 0 0,-3 0 0,2 0-129,-1 0 129,3 0 0,-1 0 0,2 2 0,-4-1 0,-2 3 0,2-3 0,-1 1 0,0 2 0,0-2-129,3-1 129,-3-1 0,4 4 0,0-3 0,-2-1 0,-2 2 0,3-2 0,-8 0 0,-1 3 0,-2-2 0,2 2-129,-6 0 129,3 1 0,-3 0 0,-2-1 0,4 0 0,1 0 0,-1 1 0,2-1 0,2-2 0,-2 2 0,1-3 0,4 3 0,0-3 0,0 0 0,0 0 0,-2 0 0,6 0 0,-1 0 0,0-3 0,2 3 0,1 0 0,4-1 0,17 1 0,-29-3 0,10 0 0,19 3 0,-32-2 0,14 0 0,18 2-129,-29 0 129,29 0 0,-30 0 0,30 0 0,-26-1 0,26 1 0,-24 0 0,24 0 129,-25-2-129,25 2 0,-32-4-129,32 4 129,-36-3 0,17 0 0,0 1 0,-2-3 0,-3 4-129,2-2 129,2 0 0,-2 0 0,4-1 0,18 4 0,-33-3 0,33 3 0,-27-3 0,27 3 0,-28-3 0,28 3 0,-28-6 0,28 6-129,-31-6 129,31 6 129,-32-6-258,32 6 129,-27-7 0,27 7 0,-27-1 0,27 1 0,-24-3 0,24 3 0,-26-5 0,26 5 0,-32 0 0,15-1 0,-3-3 0,-5 4 0,-7 0 0,0 0-129,1 0 129,1 0 0,4 0 0,1 5 0,4-3 0,21-2 0,-22 4 0,22-4 0,0 0 0,0 0 0,0 0 0,-20 0 0,20 0 0,0 0 0,0 0 0,0 0 0,-17 0 0,17 0 0,0 0 0,0 0 0,0 0 0,-19-1 0,19 1 0,0 0 0,0 0-129,0 0 129,0 0-129,0 0 129,0 0-129,0 0 0,-20-11 129,20 11-129,0 0 0,0 0-129,0 0 0,0 0 0,0 0-129,0 0-129,-19-8-258,19 8-387,0 0-258,0 0-645,0 0-1677,0 0-516,0 0-129,-8-20 129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25T09:10:10.140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 contextRef="#ctx0" brushRef="#br0">36 33 1677,'0'0'2580,"0"0"0,0 0-258,0-17-258,0 17-258,0 0-387,0 0-387,0 0-387,0 0 0,0 0-387,-18-13 129,18 13-129,0 0 129,0 0 129,-19-4 0,19 4-129,0 0 129,0 0 0,0 0 0,0 0-129,0 0-129,0 0 129,0 0-129,0 0-258,0 0 0,0 0 0,0 0-129,0 0 129,0 0 0,0 0 0,17 0-129,-17 0 258,36 4-129,-16-3 0,3-1 0,-4 2 0,3 1 0,-2-2 0,2-1 0,-22 0 0,32 8 0,-32-8 129,27 8-129,-27-8 0,29 6 129,-29-6-129,29 8 129,-10-4-129,-1-1 129,-1 4 0,1-4-129,-1 1 129,3 1-129,-20-5 0,32 9 129,-32-9-129,25 10 0,-25-10 0,20 6 0,-20-6 0,0 0 0,24 8 129,-24-8-129,0 0 0,24 7 0,-24-7 0,24 5 0,-24-5 0,19 8 129,-19-8-129,22 6 0,-22-6 0,0 0 0,23 4 129,-23-4-129,0 0 129,19 0-129,-19 0 129,0 0 0,24 0 0,-24 0-129,0 0 129,22 0-129,-22 0 129,0 0-129,27 2 0,-27-2 129,0 0-129,24 6 0,-24-6 0,20 3 0,-20-3 0,17 5 258,-17-5-258,0 0 0,26 6 0,-26-6-258,17 6 258,-17-6 0,18 8 0,-18-8 0,0 0 0,24 19 0,-24-19 0,21 15 258,-21-15-258,19 22 0,-19-22 129,18 31-129,-7-11 129,-2 0 0,-1 2-129,2 2 129,0 3 0,-4 1 0,4-1 0,-2 1 0,0 2 0,1 1-129,2 0 129,2-2-129,-5 0 0,7-3 0,-7 2 0,6 0 129,-1-2-129,0 5 129,-2-3-129,0 6 129,0-1-129,-3 5 129,7 0-129,-6 0 0,-1 1 0,-3-5 0,5 5 129,-6-7-129,3 2 0,-1 2 0,1 1 0,-3 2 0,3-2 0,1 5 0,-3-4 0,-2 7 0,2-4 0,-1-1-129,1 2 129,-3-4 0,-1 9 0,3-1 0,-1 4 0,2-1-129,-4-1 129,1 6 0,-1 4 0,4-9 129,-3 4-129,-1-10 0,-1 1 0,0-4 129,4 2-129,-3-7 0,1 1 0,-2-1 0,1 3 0,-1 8 0,0-1 0,0 3 0,0-2 129,0 7-258,4 0 258,-3-1-129,1-1 0,-1-3 0,4 0 0,-3-4 0,4 1 0,-4-5 129,-1 2-129,-1-5 129,5-2 0,-5-1 0,3 4 0,-3 3 129,0 6-258,0-5 129,2 3-129,3-1 0,-4 3 0,1-2 129,1-3-258,0-5 129,2-2 0,-2 1 0,4 0 129,-4 4-129,0 2 0,5-2 0,-6 5 0,1 4 0,3 5 0,1 4 0,-4 2 0,0-1 0,2 4 0,-5 2 0,5 0 0,-3-6 0,1 2-129,2-3 129,-5 1-129,3-3 129,0 0-129,-1-1 129,-2 4-129,0 2 129,0-3 0,0 1 0,0-1 0,0 5 0,0 1 0,0 3 0,0 1 0,0-3 0,0 3 0,1-3-129,-1 0 129,5-4 129,-2-4 0,2-1 0,-3-1-129,1-7 258,2 4-258,-2-9 129,2 2-129,-5 0 0,0-5 0,0-1 0,1-2 129,-1 5-129,0 1 0,0 3 0,-1-1 0,1 2 0,-2 1 0,-1 3 0,1-2 0,2-1 0,0 0 0,0-1 0,0 1 0,0 1 0,0-2 0,0-1 0,0 2 0,-1-1 0,1 1 0,-2 3-129,2 1 129,0-1 0,0 5 0,0-2 0,5-1 0,1 1 0,-1 0 129,-2-6-129,2 3 0,-3 2 0,1-7 129,0-1-129,-1-1 0,-1 1 0,1 1 129,1-3-129,2 1 0,-2 1 0,-1 3 0,-1-4 129,1 4-129,3-7-129,-4 0 129,-1 4 0,0-1-258,0-6 258,2 0-129,1-3 129,-3-1-129,0 5 129,3-3 0,0-5 0,2 1 0,-3 2 0,3 0 0,-5-1 0,4-1 0,1-2 0,-5 1 0,0 1 0,0-3 0,0-1 0,0-1 0,0-3 0,0 4 0,0 2 0,0-1 0,0 1 0,3-3 0,4 3-129,-6 2 258,3-1-258,-3-1 129,2-4 0,-3-1 0,0-4 0,4 4 0,-4-6 0,0-1 0,0 1 0,0 0 0,0-2-129,0-17 258,0 30-258,0-30 258,0 35-129,0-35 0,-4 32 0,4-32 0,-1 29 0,1-29 0,-3 30 0,3-30 0,-4 28 0,4-28 0,-1 28 129,1-28-129,-2 24 0,2-24 0,-1 24 0,1-24-129,0 23 0,0-23 0,-4 26 129,4-26-129,-3 33 129,2-16-129,1-17 129,0 29 0,0-29 0,0 28 129,0-28-258,0 27 129,0-27 0,0 17 0,0-17 0,0 0 0,0 24 0,0-24 0,0 20 0,0-20 0,0 24 0,0-24 0,0 21 0,0-21 0,0 17 0,0-17 129,0 0-129,0 0 0,0 0 0,4 18 0,-4-18 0,0 0 0,0 20 0,0-20 0,0 23 0,0-23 0,0 24 129,0-24-129,0 18 0,0-18 0,0 0 129,0 20-129,0-20 0,0 0 0,0 0 0,0 0 129,0 0-129,-4 17 0,4-17 0,0 0 0,0 0 0,-23 16 0,23-16 0,-17 14 0,17-14 0,-23 12 0,23-12 0,-25 14 0,25-14 0,-23 8 0,23-8 129,-21 11-129,21-11 0,-21 4 0,21-4 0,-17 3 129,17-3-129,-21 2 0,21-2 0,-19 0 129,19 0-129,-18 0 0,18 0 129,0 0-129,-21 0 0,21 0 129,0 0-129,0 0 0,-19-6 0,19 6 129,0 0-129,0 0-129,-21-3 258,21 3-129,0 0-129,0 0 129,-25-11 0,25 11 0,0 0 0,-23-8 0,23 8 0,0 0 0,-19-4 0,19 4 0,0 0 0,0 0 0,-19-14 0,19 14 0,0 0 0,0 0 0,-19-10 0,19 10 0,0 0 0,0 0 0,0 0-129,-21 0 129,21 0 0,0 0 0,0 0 0,0 0 0,0 0 0,0 0 0,0 0-129,0 0 129,0 0 0,0 0-129,0 0 129,0 0-129,0 0 129,0 0 0,0 0 0,0 0-129,0 0 129,0 0 0,0 0 0,0 0 0,0 0-129,0 0 129,0 0 0,0 0 0,0 0 0,0 0-129,0 0 129,0 0-129,0 0 129,0 0-129,0 0 0,0 0 0,0 0 129,0 0-129,0 0-129,0 0 129,0-17-129,0 17 0,0 0-129,5-18 129,-5 18-258,0 0-258,0 0 129,0 0-258,0 0-387,0 0-387,0 0-645,0 0-1032,0 0-903,0 0 0,11-27 387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25T09:10:11.517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 contextRef="#ctx0" brushRef="#br0">172 0 2451,'0'0'3096,"0"0"258,0 0-1290,0 0-645,0 0-258,0 0-387,0 0-258,0 0 129,0 0 0,0 0 129,0 0 0,0 0 129,0 0-129,0 0 0,0 0-129,0 0-129,0 0-129,0 0 129,0 0-258,0 0 0,0 18-129,0-18 129,0 0-129,0 0 0,-15 20-129,15-20 129,0 0 0,-16 17-129,16-17 0,0 0 129,-16 19-129,16-19 0,0 0 0,-19 19 0,19-19 0,0 0 129,-17 20-258,17-20 129,0 0 129,0 0-258,-23 23 129,23-23 0,0 0 0,0 0 0,-19 18 0,19-18 0,0 0 0,-13 21 0,13-21 0,0 0 0,0 0 0,-8 24 0,8-24 0,0 0 0,-3 20 0,3-20 0,0 0 0,-5 22 129,5-22-129,0 0 129,0 0 0,0 0-129,-3 22 129,3-22-129,0 0 0,0 0 0,0 0 129,0 0-129,-8 21 0,8-21 0,0 0 0,0 0 0,0 0 258,-6 18-258,6-18 129,0 0-129,0 0 129,0 0-129,0 0 129,0 0-129,0 0 129,0 0-129,0 0 129,0 0-129,0 0 129,0 0-129,0 0 0,0 0 129,0 0-129,0 0 0,0 0 0,0 0 0,0 0 0,0 0 0,3 23 0,-3-23-129,21 15 129,-21-15 0,24 30 0,-24-30 0,22 29 0,-22-29 0,21 29 0,-21-29 0,17 27 0,-17-27 0,15 21 0,-15-21 0,0 0 0,22 17 0,-22-17 0,0 0 0,0 0 0,19 11 129,-19-11-129,0 0 0,0 0 0,0 0 0,0 0 0,0 0 0,0 0 0,0 0 0,0 0 0,0 0-129,0 0 129,0 0-129,0 0 129,0 0-129,0 0-129,0 0 129,0 0-258,20 17 129,-20-17-129,0 0-258,0 0-129,20 24-645,-20-24-516,0 0-1290,23 14-774,-23-14-387,0 0 129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25T09:12:33.455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3586 466 1,'-10'-10'1160,"10"10"1,0 0-129,0 0 0,0 0 129,0 0-258,0 0 129,-19 0-258,19 0-129,0 0 0,0 0 0,0 0 0,0 0-129,0 0 0,0 0 0,0 0 258,0 0-129,0 0 0,0 0 129,-19-4-129,19 4 0,0 0 0,0 0-129,0 0-129,0 0 258,0 0-258,0 0 0,0 0 0,0 0-129,0 0 129,-18-6-258,18 6 129,0 0 0,0 0 0,0 0-129,0 0 258,0 0-129,0 0 0,-20-7 0,20 7-129,0 0 129,-21 0-129,21 0 129,0 0-129,-19 0-129,19 0 129,0 0 0,-23 0-129,23 0 129,0 0-129,0 0 0,-17 0 129,17 0-129,0 0 129,-18 0 0,18 0 129,-19 0-129,19 0-129,0 0 129,-24-7 0,24 7 0,-18-8-129,18 8 129,0 0-129,-24-9 0,24 9 129,0 0-129,-24-10 0,24 10 129,-17-4 0,17 4-129,-23-5 129,23 5-129,-24-11 0,24 11 0,-25-13 0,25 13 0,-24-12 0,24 12 0,-26-9 0,26 9 129,-24-7-129,24 7 129,-24-4-129,24 4 129,-27-2-129,27 2 129,-29-4-129,29 4 0,-27-7 129,27 7-129,-26-7 0,26 7 0,-30-10 129,30 10-129,-30-10 0,12 6 0,18 4 0,-32-10 0,14 3 0,-1 4 0,0-1 129,0-1-129,19 5 0,-37-11 0,37 11 0,-35-9 0,17 3 0,18 6 0,-33-13 0,14 9 0,1-6 0,-1 4 0,1 2 0,-1-3 0,0 1 0,-2 0 0,2 0 0,0-2 0,-1 2 0,1 0 0,-2 0 0,2 1 0,0-3 0,0 2 0,1 0 0,1 0 0,-1-2 0,-3 2 0,2-2 0,1 2 0,18 6 0,-35-10 0,35 10 0,-30-10 0,9 8 0,21 2 0,-35-6 0,14 3 0,2-2 0,-2 0 0,0 2 0,-1 0 0,4 2 0,-2-2 0,2 0 0,0 1 0,-2 0 0,-1-1 0,0 2 0,0 1 0,-3 0 0,2 0 0,-1 0 0,4 0 0,2 0 0,17 0 0,-31 0 0,31 0 0,-22 0 0,22 0 0,-23-3 0,23 3 0,-25-3 0,25 3 0,-26-5 0,26 5 0,-30 0 0,30 0 0,-32-5 0,32 5 0,-31-1 0,31 1 0,-36-2 0,36 2 0,-32-1 0,32 1 0,-29 0 0,29 0 0,-24 0 0,24 0 0,-22-3 0,22 3 0,-24 0 0,24 0 0,-26-2 0,8 0 0,-1 2 0,-2 0 0,1-3 0,-4 3 0,-2 0 0,-1 0 0,3 0 0,0 0 0,1 0 0,4 0 0,0 3 0,19-3 0,-29 2 0,29-2 0,-27 0 0,27 0 0,-22 0 0,22 0 0,-28 2-129,28-2 129,-25 0 0,25 0 0,-24 4 0,24-4 0,-19 2 0,19-2 0,-18 1 0,18-1 0,-22 6 0,22-6 0,-23 5 0,23-5 0,-24 5 0,24-5 0,-28 6 0,28-6 0,-28 6 0,28-6 0,-24 6 0,24-6 0,-24 7 0,24-7 0,-17 3 0,17-3 0,0 0 0,-24 6 0,24-6 0,0 0 0,-21 6 0,21-6 0,0 0 0,0 0 0,-22 8 0,22-8 0,0 0 0,-29 8 0,29-8 0,-23 7 0,23-7 0,-32 13 0,32-13 0,-30 12 0,30-12-129,-29 12 129,29-12 0,-22 10 129,22-10-129,-21 6 0,21-6 0,-19 8 0,19-8 0,-19 4 0,19-4 0,-21 10-129,21-10 129,-23 9 0,23-9 0,-23 8 0,23-8 0,-24 7 0,24-7 0,-23 10 0,23-10 129,0 0-258,-22 9 129,22-9 0,0 0 0,-21 11 0,21-11 0,0 0 0,-27 15 0,27-15 0,-23 14 0,23-14-129,-24 14 129,24-14 0,-24 16 0,24-16 0,-22 13 0,22-13 0,-21 18 0,21-18-129,-19 18 129,19-18 0,-18 28 0,9-9 129,9-19-129,-16 26 129,8-7 0,8-19 0,-11 34-129,11-34 129,-13 28-129,13-28 0,-11 26 0,11-26 0,-13 23 0,13-23 0,-15 22 0,15-22 0,-8 22 0,8-22-129,-8 18 129,8-18 0,0 0 0,-3 24-129,3-24 129,0 0 0,-1 21-129,1-21 129,0 22 0,0-22-129,0 25 129,0-25 0,0 29 0,0-29 0,0 33 0,0-33 0,1 26 129,1-7-258,-2-19 129,1 30 0,-1-30 0,5 33 0,-5-33 0,7 31 0,-7-31-129,8 28 129,-8-28 0,12 25-129,-12-25 129,15 23 0,-15-23 0,16 21 0,-16-21 0,17 16 0,-17-16 0,0 0-129,29 15 129,-29-15 0,19 11 0,-19-11 0,23 16 0,-23-16 129,27 12-129,-8-6 0,-19-6 0,31 13 129,-11-12-129,0 2 129,4 0-129,-4-1 0,1 3 129,-2-2-129,5-3 0,-6 0 0,1 4 129,-19-4-129,32 3 0,-32-3 0,32 5 0,-14-3 0,-18-2 0,32 4 0,-32-4 129,33 3-129,-14-1 0,-19-2 0,34 6 0,-16-6 0,-1 0 0,-17 0 0,32 3 0,-32-3 0,31 5 129,-31-5-129,32 8 0,-13-5 0,-2 0 0,6-2 0,-2 4 0,-1-3 0,3 1 0,-4-2 0,3 1 0,-22-2 0,32 6 0,-32-6 0,31 6 0,-31-6 0,27 6 0,-27-6 0,30 2 0,-30-2 0,32 0 0,-14 1 0,-18-1 0,33 5 0,-15-3 0,1 1 0,-1-2 129,-1 1-129,3 2 0,-1-2 0,-2-2 0,3 2 0,2-2 0,-3 0 0,2 3 0,-3-2 0,4-1 0,-1 0 0,0 0 0,-2 0 0,0 0 0,0 2 0,2-2 0,1 0 0,-22 0 0,36 0 0,-17 0 0,-2 0 0,4 0 0,-3 0 129,-1 0-129,1 0 0,1 0 0,-1 0 0,-1 0 0,-17 0 0,32 0 0,-32 0 0,34 0 0,-13 0 0,-2 0 0,-2 0 0,4 0 0,-2 0 0,4 0 0,-4 0 0,2 0 129,-4 0-129,1 0 0,0 0 0,2 0 0,-2 0 0,-18 0 0,34 0 0,-34 0 0,32 0 0,-32 0 0,30 0 0,-30 0 0,34 0 0,-34 0 0,31-2 0,-8 2 0,-23 0 0,38-1 0,-17 1 0,1 0 0,-2-3 129,2 1-129,-3 0 0,2-1 0,-3 2 0,-1-1 0,1 1 129,1-4-129,-1 5 0,1-1 0,-2 1 0,4-4 0,3 4 129,-3 0-129,3-1 0,0 1 0,0 0 0,2 0 0,1-2 0,-6 2 0,-1 0 0,0 0 0,-1 0 0,-2 0 0,-17 0 0,29 0 0,-29 0 0,30 0 0,-30 0 0,32-3 0,-14 3 0,0-1 0,-18 1 0,35-3 0,-35 3 0,27-4 0,-27 4 129,26-3-129,-26 3 0,22-4 0,-22 4 0,19-6 0,-19 6 0,21-7 129,-21 7-129,24-7 0,-24 7 0,26-10 0,-26 10 0,25-10 0,-25 10 0,24-8 0,-24 8 129,21-10-129,-21 10 0,19-9 0,-19 9 0,18-6 0,-18 6 0,22-9 0,-22 9 0,23-13 0,-23 13 0,20-7 0,-20 7 0,0 0 129,23-14-129,-23 14 0,0 0 0,0 0 0,17-14 0,-17 14 0,0 0 0,0 0 129,18-16-129,-18 16 0,0 0 0,0 0 0,27-9 0,-27 9 129,0 0-129,21-11 0,-21 11 0,0 0 0,21-14 0,-21 14 129,0 0-129,11-18 0,-11 18 0,0 0 0,16-17 0,-16 17 0,14-19 0,-14 19 0,15-22 0,-15 22 0,17-26 0,-17 26 0,11-26 0,-11 26 0,15-30 0,-15 30 0,11-29 0,-11 29 0,14-28 0,-14 28 0,15-25 0,-15 25 0,11-25 0,-11 25 0,11-20 0,-11 20 129,0 0-129,5-21 0,-5 21 0,3-17 129,-3 17-129,0 0 0,0-27 129,0 27-129,0 0 0,0-23 0,0 23 0,0 0 129,0 0-129,-3-18 0,3 18 0,0 0 0,0 0 0,0 0 0,0 0-129,-10-18 129,10 18 0,0 0 0,0 0-129,0 0 129,0 0-129,0 0 0,0 0-129,0 0-129,0 0 0,0 0-387,0 0-516,-3-18-903,3 18-1935,0 0-129,0 0-129,0 0-129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25T09:12:37.984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0 16 129,'0'0'1548,"0"0"258,0 0 0,0 0 387,0 0-387,0 0 0,0 0-387,0 0 258,0 0-387,0 0-129,0 0-258,0 0 0,0 0-258,0 0-129,0 0 0,0 0-258,0 0-129,0 0-129,0 0 0,0 0 0,0 0 0,0 0 0,18-8 0,-18 8 0,27-1 129,-27 1-129,31 0 129,-14 0-129,1 0 129,3 0-129,1 0 129,-1 0-129,8 0 129,-1 1 0,3 1 0,1 2-129,-5-2 129,3-1 0,-1 2-129,-5-1 258,-6 0-258,-18-2 129,29 3 0,-29-3-129,22 1 129,-22-1 0,0 0-129,24 6 129,-24-6 0,0 0-129,26 4 129,-26-4-129,0 0 129,22 10 0,-22-10 0,19 8 0,-19-8 0,0 0 0,29 20 0,-29-20 0,16 17 0,-16-17 0,19 27 0,-19-27-129,18 34 129,-7-14-129,-3 5 258,2-2-129,-1 8-129,-1-7 129,2 7 0,-2-3-129,0 3 0,-3 2 129,3-8-129,-4 6 0,3-4 129,-1 6-129,-3 1 129,4-5-129,-2 5 0,-2-3 129,2 8-129,-2-3 129,2 1-129,-2-2 0,2 3 129,-2 3-129,3 3 0,-4-9 129,3 6-258,-2-3 258,-2-1-129,3-1 0,-1 0 0,-2-2 0,3 1 0,-3 2 0,2 4 0,1 2 0,0-1 129,3 3-258,-4 3 258,3 4-258,1-1 258,-4 4-258,2-4 258,1 4-258,-3-2 258,-1 1-129,4-3 0,-4-1 0,1-1 129,0 1-129,-1-2 0,1 1 129,-1 3-258,-1 0 258,-1-1-258,5 0 129,-3 0-129,-1 2 129,-1 1 0,2-1 0,1 1 0,-1-3 0,1 5 129,-3 3-129,3 4 129,-1 0-129,-1 1 0,1 4 129,-2-5-129,0 5 129,3-3 0,-1-3 0,4 0 0,-4 6 129,-1-1-258,4-1 129,-2-1 0,-1-1-129,0 1 129,-2 1-129,0 1 0,0-8 0,0 1 129,0 1-129,0-1 0,0 3 129,0 2-129,-2 4 0,0-1 0,2-2 0,-1 5 0,-1 5 0,2-3 129,0 1-258,0-2 258,0-3-129,0-1 0,0-6 0,0 0 0,0-6 129,0 1-129,0-3 0,-3 1 129,-2 0-129,0 0 0,-1 2 0,1 5 0,0 0 0,4-4 0,-1 1 0,-1 5-129,3 1 129,0-2-129,0 2 129,0-4 0,0 4 0,0-3-129,0-1 129,0-3 0,0-4 0,-3 3 129,-2-1-129,2 0 0,3-4 0,0 3 0,0-1 0,0 0 129,0 2-258,0-4 258,0 1-129,0 0 0,0-7 0,0 2 0,0-6 0,0-4 129,0 4-129,0-3-129,-2-3 129,-1-2-129,0-3 129,3 0-129,-2 3 129,2 4-129,-3-9 0,3 2 258,0-1-258,0 0 129,0-2 0,0-1 129,0 1-129,0-5 0,0-5 0,0 6 0,-2-4 0,2 4 129,0 3-258,0-4 258,0 3-258,0-1 258,-1 3-129,1-2 0,0-6 0,0 0 0,0-20 0,-2 31 0,2-31 0,-3 28 0,3-28 0,-3 30 0,-2-9 0,3 0 0,1 0 0,1 1 0,-2-2 0,2 0 0,-3 0 0,3-3 0,0-17 0,-2 30 0,2-30 0,-6 26 0,6-26 0,-5 22 0,5-22 129,-13 24-129,13-24 0,-11 21 0,11-21 0,-13 21 0,13-21 0,0 0 0,-12 20 0,12-20 0,0 0 0,0 0 0,-21 14 0,21-14 0,-23 10 0,23-10 0,-33 10 0,12 0 0,-6-3 0,1 0 0,1 0 0,-3 0 0,4-3 0,0-1 0,4 4 0,0-3 0,3-2 0,17-2 0,-27 4 0,27-4 0,-21 7 0,21-7 0,-24 6 0,24-6 0,-21 3 0,21-3 0,-21 6 0,21-6 0,-22 6 0,22-6 0,-24 6 0,24-6 0,-27 7 129,27-7-129,-31 7 0,31-7 0,-29 2 0,29-2 0,-28 8 0,28-8 0,-21 3 129,21-3-129,0 0 0,-21 0 0,21 0 0,0 0 0,0 0 129,0 0-129,-22 1 0,22-1 0,0 0 0,0 0 0,0 0 0,-21 3 0,21-3 0,0 0 0,0 0 0,0 0 129,-18 3-129,18-3 0,0 0 0,0 0 0,0 0 0,0 0-129,0 0 129,0 0 0,0 0 0,0 0 0,0 0-129,0 0 129,0 0 0,0 0 0,0 0 0,0 0-129,0 0 129,0 0 0,0 0 0,0 0 0,0 0 0,0 0-129,0 0 129,0 0-129,0 0 129,0 0 0,0 0-129,0 0 129,0 0 0,0 0 0,0 0 0,0 0 0,0 0 0,0 0 0,0 0 0,0 0 0,0 0 0,0 0 0,0 0 0,0 0 129,0 0-129,0 0-129,0 0 129,0 0 0,0 0 129,0 0-258,0 0 129,-17 0 0,17 0 0,0 0 0,0 0 0,0 0-129,0 0 129,0 0 0,0 0 129,0 0-258,0 0 129,0 0 0,0 0-129,0 0 129,0 0 0,0 0 0,0 0 0,0 0 0,0 0-129,0 0 129,0 0-129,0 0 129,-2 17 0,2-17-129,0 18 0,0-18 129,8 32 0,-5-10-129,5 4 129,2 0-129,3-2 129,-4 0 0,1 6 0,1-6 0,0 1 0,4-5 129,-4-1-258,-11-19 129,13 22 0,-13-22-129,0 0 129,0 0-129,0 0 129,0 0-129,0 0 129,0 0 0,0 0 0,0 0 0,0 0 0,0-14 0,0 14 0,-8-34 0,-2 17 0,-1-4 0,0 1-129,3-1 129,1 1-129,-1 3 129,8 17 0,-11-35-129,11 18 129,-5-6 0,5-2-129,-1 1 258,1-1-258,0 2 129,0-2 0,1 5 0,4 0 0,-5 20 0,10-24 0,-10 24-129,14-17 129,-14 17 0,16-18 0,-16 18 129,16-22-129,-16 22 0,14-20 0,-14 20 0,0 0 0,24-25 0,-24 25 0,0 0 0,24-14 129,-24 14-129,0 0 0,24-10 0,-24 10 0,0 0 0,0 0 129,0 0-129,0 0 0,0 0 129,0 0-129,0 0 0,0 0 0,0 0 0,0 0 0,0 0 0,0 0 0,0 0 0,0 0 0,0 0 0,0 0 0,0 0 129,0 0-129,20-7 0,-20 7 129,0 0-129,0 0 0,0 0 129,0 14-129,0-14 0,0 22 0,0-22 0,0 36 0,3-13 0,-3-6 0,1 4 0,-1 7 0,2-6 0,-2 0 0,3-2-129,-1 1 129,-2 3-129,1-3 129,-1 4-129,0-25 129,7 40 0,-6-23 0,1 0 0,-2-17 0,3 24 0,-3-24 0,0 0 129,2 17-129,-2-17 0,0 0 0,0 0 0,0 20 0,0-20 0,0 0 0,0 0 0,0 25 0,0-25 0,0 0 0,0 0-129,0 0 129,0 0-129,0 0 0,0 0 0,0 0-129,0 0-129,0 0-129,0 0-387,0 23-516,0-23-774,0 0-2064,0 0 129,1 18-387,-1-18-129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25T09:13:34.880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3436 272 516,'0'0'2064,"0"0"-258,0 0-129,0 0-129,0 0-516,0 0-129,0 0-129,0 0 0,0 0-129,0 0-129,0 0 258,0 0-258,0 0 258,0 0 0,0 0-258,0 0 129,0 0 0,0 0 0,0 0-129,0 0 0,-14-10 0,14 10-129,0 0 0,0 0-129,0 0 0,0 0 129,-18-9-129,18 9 0,0 0-129,0 0 129,0 0 0,-18-12 0,18 12-129,0 0 0,-17-8 129,17 8-129,0 0 0,-26-14 0,26 14 0,-21-6-129,21 6 129,-22-4-129,22 4 129,-24-7 0,24 7-129,-29-6 129,29 6-129,-29-8 129,29 8 0,-33-7 0,33 7-129,-39-10 129,22 4 0,-3 3 129,3-1-129,-6-3 0,3 6-129,0-2 129,3-2 0,-4 2-129,3-2 129,-1 2 0,-2 2-129,4-4 129,17 5-129,-39-9 129,19 4-129,-3 0 129,1 2-129,-4-1 129,-1 2-129,-2-3 129,4 4 0,-3-4-129,0 2 0,2 2 129,2-2-129,0-1 129,5 1-129,-2 2 0,-1-1 129,2-2-129,-2 4 0,4-2 0,-4 1 0,4-3 0,-1 3 129,-5-1-129,7 2 0,-4-3 0,3 2 0,-3-1 0,2 2 0,-3-1 0,1 1 0,-2-3 0,6 3 0,-1-2 0,-1 2 0,19 0 129,-32 0-129,32 0 0,-29-2 0,29 2 0,-30-3 0,12 3 0,1-1 129,-11-1-129,4 2 0,2-1 0,-2 1 0,2-3 0,-4 3 0,0 0 0,2 0 0,4 0 0,2 0 0,-3 0 0,2 0 0,0 0 129,-2-2-129,3 0 0,1-1 0,-2 3 0,-2-1-129,-2 1 129,1-2 129,1 2-258,-1 0 258,-2 0-129,0-1 0,-3 1 0,-4 0 0,6 0 0,-1 0 0,2 0 0,0-2 0,0 2 0,3 0 0,2-1 0,19 1 0,-31 0 0,31 0 0,-27 0-129,27 0 129,-29 0 0,29 0 0,-28 0 0,28 0 0,-36 0 0,19 0 0,-1 0 0,18 0 0,-32 0 0,32 0 0,-27 0 0,27 0 0,-19 0 0,19 0 0,-18 0 0,18 0 0,-17 0 0,17 0 0,0 0 0,-26 0 0,26 0 0,-21 0 0,21 0 0,-24 0 0,24 0 0,-22 0 0,22 0 0,-27-3 0,27 3 0,-26 0 0,26 0 0,-32 0 0,14 0 0,-4 0 0,4 0 0,-4 0-129,1 0 129,4 0 0,-4 0 0,21 0 0,-32 0 0,32 0 0,-26 3 0,26-3 0,-22 1 0,22-1-129,-21 2 129,21-2 0,-24 3 0,24-3 0,-27 1 0,27-1 0,-27 5 0,27-5 0,-34 6 0,13-4 0,21-2 0,-34 8 0,34-8 0,-28 6 0,28-6 0,-28 6 0,28-6-129,-19 5 129,19-5 0,-25 9 0,25-9 0,-32 12 0,11-3-129,2-1 129,1 3 0,-4-2 0,22-9 0,-32 17 0,32-17-129,-24 11 129,24-11 0,0 0-129,0 0 129,-20 14 0,20-14-129,0 0 129,-8 19-129,8-19 129,-8 18 0,8-18-129,-11 28 129,11-28 0,-13 26 0,13-26 0,-11 23 0,11-23 0,-11 20 0,11-20 0,-8 17-129,8-17 129,-8 19 0,8-19 0,-6 20 0,6-20 0,0 0 0,-8 26 0,8-26 0,0 0 0,-10 25-129,10-25 129,-2 19 0,2-19 0,0 0 0,-4 23-129,4-23 258,0 0-129,0 26 129,0-26-129,0 23 129,0-23 0,0 27 0,0-27-129,0 28-129,0-28 129,3 27 0,-3-27 0,8 25 0,-8-25-129,9 27 0,-9-27 129,15 24 0,-15-24 0,9 25 0,-9-25 0,12 22-129,-12-22 129,0 0 0,17 26 0,-17-26-129,15 19 129,-15-19 0,17 17 0,-17-17 0,21 17-129,-21-17 129,22 18 0,-22-18 0,23 17 0,-23-17 0,24 19-129,-24-19 129,27 15 0,-27-15 0,29 14 0,-29-14 129,30 14-129,-30-14 0,32 13 0,-14-9 0,-1 1 0,3 0 0,-3 1 0,1-3 0,1 2 129,0-4-129,2 4 129,-3-4-129,1 2 0,0 0 0,-1-1 129,1 0-129,-19-2 0,37 3 0,-20-3 0,3 1 0,0-1 129,1 0-129,0 0 0,1 0 0,1 2 0,-23-2 0,38 4 129,-19-4-129,-19 0 0,32 2 0,-14-2 0,-18 0 0,32 1 129,-32-1-129,32 0 0,-14 0 0,-1 0 0,4 0 0,-3 4 0,4-4 0,-1 0 0,1 0 129,2 0-129,0 0 0,-1 0 0,1 0 0,1 0 0,-1 0 0,-1-4 0,-1 4 0,0 0 129,4 0-129,-2 0 0,5 0 0,-3 0 0,-1 0 0,4 0 0,-3 0 0,1 0 0,-2 4 0,4-3 129,-3-1-129,1 2 0,-3 1 0,3-3 0,-6 1 129,3 1-129,0-2 0,-3 1 0,-2 2 0,-1 1 0,-1-1 0,-17-3 0,35 1 0,-35-1 0,32 3 0,-32-3 0,34 5 0,-16-5 0,1 0 0,2 2 0,1-2 129,-3 0-129,4 0 0,1 0 0,-7 3 0,2-3 0,2 0 0,-21 0 0,35 3 0,-17-3 0,3 0 0,-4 0 0,6 0 0,-2 0 129,0 0-129,-2 0 0,3 0 0,-3 0 0,2-3 0,-3 3 0,-1 0 0,4 0 0,2-3 129,-3 1-129,3 2 0,2-2 0,-1-1 0,2 2 0,3-1 0,-4 1 0,-1-2 0,0 1 0,2 0 0,0-1 129,-1 2-129,2-1 0,-6 1 0,0-2 0,0 1 0,-2 1 0,-19 1 0,29-5 0,-29 5 0,30-6 129,-30 6-129,31-10 0,-31 10 0,33-10 129,-33 10-129,34-11 0,-34 11 0,32-11 0,-15 5 0,-17 6 0,32-10 0,-32 10 0,28-12 0,-28 12 0,28-9 129,-28 9-129,23-13 0,-23 13 0,19-7 0,-19 7 0,18-8 0,-18 8 0,0 0 129,17-9-129,-17 9 0,0 0 0,29-10 0,-29 10 0,26-7 0,-26 7 0,27-8 0,-6 5 0,-21 3 0,33-6 0,-33 6 0,26-10 0,-26 10 129,21-4-129,-21 4 0,0 0 0,17-14 129,-17 14-129,0 0 0,20-17 0,-20 17 0,19-19 129,-19 19-129,19-22 0,-19 22 0,21-18 0,-21 18 0,0 0 0,21-22 129,-21 22-129,0 0 0,0 0 0,17-21 0,-17 21 129,11-21-129,-11 21 0,10-21 0,-10 21 0,10-20 0,-10 20 0,6-17 129,-6 17 0,0 0-129,8-19 0,-8 19 129,0-19-129,0 19-129,0-21 129,0 21-129,0-23 129,0 23-129,0 0 129,0-24-129,0 24 129,0 0 129,0-20-129,0 20 129,0 0-129,0 0 0,-13-20 0,13 20 129,0 0-129,0 0-129,-9-19 129,9 19 0,0 0-129,0 0 0,0 0 129,0 0-129,0 0 0,0 0 0,0 0 0,0 0 0,0 0-129,0 0 0,0 0-129,0 0-387,0 0-258,0 0-645,0 0-516,0 0-516,0 0-1419,9-10 0,-9 10-258,0 0 645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25T09:13:39.082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-4-12 774,'0'24'1935,"0"-24"0,0 0-516,0 0 258,0 0-258,0 0 258,3 17-129,-3-17 0,0 0-258,0 0 0,0 0-129,0 0 0,0 0-387,0 0-258,0 0 0,0 0-258,0 0 0,0 0-129,0 0 0,0 0 0,0 0 0,0 0 129,0 0-129,27-8 0,-27 8 129,29-8-129,-29 8 0,37-6 0,-15 6 0,2 0 0,0 0 0,0 0 0,0 0 0,0 0 0,-3 0 0,1 0 0,-3 5 0,1-1 129,-1 6-258,-19-10 129,32 14 129,-14-8-129,-18-6-129,25 11 129,-25-11-129,29 3 0,-29-3 129,30 4-129,-30-4 0,36 3 129,-36-3 0,38 3 0,-19-1 0,5 0 0,-3-2-129,-3 0 129,-18 0 0,27 4-129,-27-4 129,24 2-129,-24-2 0,0 0 129,17 6-129,-17-6 0,0 0 0,0 0 0,0 0 0,20 8-129,-20-8 129,0 0 0,0 0 0,0 0 0,19 14 0,-19-14 0,0 0 0,17 28 129,-17-28-129,13 23 0,-13-23 129,11 25-129,-11-25 0,15 29 0,-7-11 0,1 3 0,-1 0 0,0-1 129,2 7-129,-2 4 0,2-3 0,1-2 0,-3 2 0,-5 4 0,3 2 0,-2 0 129,2 7-129,-1-1 0,-2 2 0,2 3 0,-2 9 0,3-5 0,6 2-129,-4-1 129,4-2 0,-2-2 0,0-2 0,-2-3 0,1 0 129,-2 1-129,-6-1 129,6 6 0,-3-4 0,0 7-129,0 1 129,6 4 0,-7 3-129,8 4 0,-3 0 0,4-4 0,-4 4 0,3-4 0,-3-1 129,-2 2-129,-1-7 129,0-2 0,-5-1-129,0 2 129,3-3 0,-3 7-129,0-6 129,0-2-129,0 7 129,3-2-258,-1 0 258,-2 3-258,0-2 258,3 0-129,0-1 0,2 2 0,-3-4 0,1-1 0,0 1 129,0-4-129,-1 7 129,1-2-129,-3 5 129,2 1-129,-2 0 0,0 4 129,1-2-129,1 3 0,-2-5 0,0 2 0,0-7 0,0 2-129,0 1 258,0 5-258,0-3 129,0 4-129,0-3 258,0 4-258,0-1 129,0 5 0,0-7-129,0 8 258,0 1-129,0 6 0,0 8-129,0 0 258,3-2-258,-1 4 258,-1-1 0,1-4 0,1-3 0,-1-8-129,-2-1 258,0-2-258,-8 0 258,3 1-258,-3-4 0,0 7-129,-2-1 129,1 3 0,2 6 0,4 1 0,3 4-129,0-2 129,0 5 0,0-7 0,2 7-129,4-2 129,-1-4 0,0-1 0,-2-7-129,0 5 129,0-5 0,-1 3 0,1-5 0,-1-1 129,-2 0-129,0-3 0,0 1 0,0-1 0,0 0 0,-5 0 129,2-4-258,-2 1 129,3-2-129,1 0 129,-1 2-129,2 0 0,0-1 129,0-1 0,0 0-129,0-5 258,0 3-129,0 1 0,0-3 0,0 1 0,0 4 0,0-1 129,0 0-129,0 2 0,-3 2 0,3-10 0,0 5 0,0-5 0,0 2 0,0 1 0,0 3 0,0-2 0,0-1 0,0 8-129,5 2 129,-2-5-129,0 5 129,-1-8-129,1 1 129,-3-1 129,5-5-129,-2-7 0,0 4 0,0-3 0,2-3 0,-2-2 0,2-4 0,0-1 129,1 3-258,1-3 129,-4-1 0,5-3 129,-2-1-258,-3-1 129,2 3 0,2-3 0,-4 7 129,3 1-258,-4 2 129,-1 1-129,3 4 258,-3-4-258,1 3 129,-2 2 0,0-7 0,0-4 0,0 1 0,0-7 0,0-1 0,0-2 0,0-4 0,0-3 0,0-21 0,-2 31 129,2-31-129,0 24 0,0-24 0,-1 24 0,1-24 0,-4 17 0,4-17 0,-4 18 0,4-18 0,0 0 0,0 0 0,-12 20 0,12-20 0,0 0 0,-19 24 0,19-24 0,-21 17 0,21-17 0,-22 17 0,22-17 0,-24 10 0,24-10 0,-29 10 0,10-9 0,-2 1 0,0-2 0,-3 1 0,-3-1 0,3 0 0,-1 0 0,1 0-129,0 0 129,0 0 0,3 0 0,-2 0 0,1 0 0,1 0 0,-1 0 0,-4 3 0,4-1 0,-1-2 0,4 2 0,-3 2 0,4-1 0,-1 0 0,-2 4 0,21-7 0,-27 3 0,27-3 0,-34 3 0,34-3 0,-36 0 0,18 0 0,-3 0 0,2 0 0,1 0 129,-2 0-129,2 0 0,0 3 0,18-3 0,-32 1 0,32-1 0,-25 3 0,25-3 0,-24 4 0,24-4 0,0 0-129,-18 7 129,18-7 0,0 0 0,0 0 0,0 0 0,0 0 0,0 0 0,0 0 129,-21 3-129,21-3 0,0 0 0,0 0 0,-17 7 0,17-7 0,0 0 0,-18 4 0,18-4 0,-18 2 0,18-2 0,0 0 0,0 0 0,-20 1 0,20-1 0,0 0 0,0 0 0,0 0 0,0 0-129,0 0 129,0 0 0,0 0 0,0 0 0,0 0 0,0 0-129,0 0 129,0 0 0,0 0 0,0 0 0,0 0-129,0 0 129,0 0 0,0 0 0,0 0 0,0 0 0,0 0-129,0 0 129,0 0 0,-4 24-129,4-24 129,0 21 0,0-4 0,4 3 0,4 4-129,-2 2 129,2 2 0,2 3 129,-2-3-258,3-1 258,-3-2-258,-2-3 129,1 0 0,-7-22 0,8 26 0,-8-26-129,0 0 129,0 0 0,1 17 0,-1-17 0,0 0 0,0 0 0,0 0 0,0 0 0,0 0 0,0 0 0,0 0 0,0 0 0,0 0 0,0 0 129,0 0-129,0 0 0,0-16 0,0 16 0,0-21 0,0 21 0,-6-33-129,1 15 129,-3-7 0,0 0-129,3-3 129,2-7 0,1-2 0,-1-1-129,2 1 129,1-1 0,0 5-129,0 1 129,4 8 0,-4 24-129,5-28 129,-5 28 0,0 0-129,10-17 129,-10 17 0,0 0-129,0 0 129,0 0-129,0 0 129,0 0 0,0 0-129,0 0 129,0 0 0,0 0 0,24-17 0,-24 17 0,29-4 0,-29 4 0,35-5 0,-13 4 0,4-4 0,-1-1 0,4 0 0,-1-1 0,0 3 0,-2-7 0,-2 3 0,-3 0 0,-2 1 0,-19 7 0,24-10 0,-24 10 129,0 0-129,0 0 0,0 0 129,0 0 0,0 0-129,0 0 129,0 0 0,0 0-129,0 0 0,0 0 0,0 0 0,0 0 0,0 0-129,0 0 129,0 0-129,8 11 0,-8-11 0,0 20-129,0 0-129,0-20-129,0 31-516,0-31-774,-5 28-2322,4-8-258,1-20-387,-10 27 129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25T09:03:21.093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 contextRef="#ctx0" brushRef="#br0">916-3 903,'0'0'1419,"0"0"-258,0 0 0,0 0-129,0 0 129,0 0-258,0 0 0,0 0 0,0 0-129,0 0 0,0 0 0,0 0-258,0 0 129,0 0-129,0 0 0,0 0 0,0 0 0,0 0 0,0 0-129,0 0 258,0 0-258,0 0 0,0 0 0,0 0 0,0 0 0,0 0-129,-10-2 0,10 2 0,0 0 0,0 0-129,0 0 129,0 0-129,-18-1 0,18 1 0,0 0 0,0 0 0,0 0 0,-22 0-129,22 0 129,0 0-129,-17 0 0,17 0 129,0 0-129,-20 11 0,20-11 129,0 0-129,-19 7 0,19-7 0,-17 5 129,17-5-129,-22 4 0,22-4 0,-23 4 0,23-4 0,-26 11 0,26-11 0,-28 9 0,28-9 0,-25 9 0,25-9 0,-25 7 0,25-7 129,-17 7-129,17-7 129,-20 3-129,20-3 129,0 0-129,-25 7 258,25-7-258,-21 6 0,21-6 0,-25 9 0,25-9 0,-25 11 0,25-11 0,-28 10 0,28-10 0,-26 10 129,26-10-129,-27 10 0,27-10 0,-29 11 129,29-11 0,-30 9 0,30-9-129,-29 11 129,29-11 0,-22 9-129,22-9 129,-21 6-129,21-6-129,0 0 129,-21 11 0,21-11 0,0 0 0,-17 12 0,17-12 0,0 0 0,-21 13 0,21-13 0,0 0 0,-17 14 0,17-14 0,0 0 0,-17 17 0,17-17 0,0 0 0,-16 21 0,16-21 0,-9 20 0,9-20 0,-14 25 0,14-25-129,-17 30 129,4-13 0,4 1 0,0 1 0,1 0 0,0-2-129,-1 0 129,1 9 0,2-9 0,0 6 0,3-3 0,-4 2 0,4 5-129,0-2 129,0 3 0,2-4 0,-3 3 0,1-1 0,2 1 0,1-1 0,-3-3 0,1 1 0,1-1 0,-1 0 0,-1-2 0,3-2 0,-3 4 0,-2-2 129,4 1-129,-1-2 0,1 1 129,-4 0 0,3 0-129,1 5 258,1-7-129,0 3 0,-2-2-129,2 1 258,0 0-258,0 0 0,0 2 129,0-6-129,0 6 0,0 1 0,0 3 0,0-2 0,0 1 0,0 4 0,0-3 0,2 3 0,-2-1 0,0-1 0,0 2 0,0-1 0,0-1 0,0 0 0,1 2 0,-1 4 0,0-5 0,0 6 0,2 0 0,-2-2 0,1 1 0,-1-1 129,0-3-129,4-1 0,-3-2 0,1-4 0,-2 3 0,4-3 0,-2 1 0,1 1 0,0 2 0,-3 0 0,2 0 0,-2 0 0,0 2 0,0-2 0,0-3 0,0 1 129,0-4-129,0 6 129,0-3-129,0 1 129,1 5-129,1-3 129,2 2 0,-2-1-258,-1 4 258,6-5-129,-6 3 0,5-3-129,-6-1 129,2 1 0,3-1 129,-4 1-258,1-1 129,1 1 0,-3 3 0,0 3 0,5-7 0,-5 8 0,3-2 0,-2-1-129,2 1 129,2 2 0,-2-2 0,3-2 0,-6 2 0,0 1 0,2 0 129,-2-1-258,0 5 258,0-1-129,-2 1 0,-4 0 0,4-2 0,-1 0 0,0-2 0,0 0 0,2-1 0,1-5 129,0 3-129,0-3 0,0 2 258,0-5-258,-3 9 0,1-2 0,-1 5 129,-8 3-129,6-2 0,-7 7 0,4-5 0,-3 0 0,0-2 0,5-5-129,2-5 129,1-2 0,-2-2 0,3 3 0,2-6 0,-1 3-258,1-3 258,0 0 0,0 6 0,0-5 0,0 1 0,0 1 0,0-2 0,1 2 0,1-1 258,-2 2-258,1 0 0,-1 2 0,4 1 0,-3-1 0,-1 7 129,2 4-129,-2-3 0,0 5 129,0 1-129,0-7 0,0 5 0,0-10 0,0 2 0,0-10 0,0 3 0,0-7 0,0 2 0,0 1 0,0 1 0,0 0 0,4 0 0,-4 4 0,5-4 129,-4 1-129,3-3 0,-3 0 0,1 1 129,-2-2-129,0 2 129,0 0-129,0 0 0,0 2 0,0 0 0,0-1 0,0 0 0,0 0 0,0 3 0,0-1 0,0-1 0,0-1 0,0 0 0,0 6 0,0-5 0,0 1 0,0 1 0,0-5 0,0 6 0,0-3 0,0-3 0,0 1 0,0 1 0,0 0 0,0-1 0,0-19 0,0 31 0,0-31 0,0 32 0,0-32 0,0 28 0,0-28 0,0 26 0,0-26 0,0 27 0,0-27 0,1 30 0,-1-30 0,5 32-129,-5-32 129,3 31 129,-3-31-129,6 30 0,-6-30 0,5 30 0,-5-6 0,0-5 0,0 6 0,0 3-129,0 2 258,-3 3-258,-2 0 258,-1 3-258,0-3 129,3 0 0,-5 0 0,3-3 0,1 1 0,-1-4 0,2 2 0,-2 1 0,4-3 0,-1-1 0,2-3 0,0 4-129,0 0 129,0 0 0,0-1 0,0 0 0,0 1 0,2-4 0,-2 1 0,6-2 0,-5-3 0,1 2 0,-2-1 0,5-1 0,-4-1 0,1 1 0,-1 1 0,2 1 0,-1 2 0,-1-1 0,1-1 0,-1 5 0,-1-3 129,0 3-129,0-1 129,0 0-129,0-1 129,0-2-129,0 2 129,0-6 0,0 4-129,0-2 0,4 4 0,-4 2 0,1-6 0,-1 3-129,3-3 129,-3 0 0,0-20 0,0 33 0,0-33 0,0 26 0,0-26 0,0 21 129,0-21-258,0 20 129,0-20 0,0 19 0,0-19 0,3 24 0,-3-24 0,3 27 0,-3-27 0,7 29 0,-7-29 0,3 27 0,-3-27 0,7 23 0,-7-23 0,5 24 0,-5-24 0,6 22 0,-6-22 0,8 28 0,-8-28 0,5 32 0,3-16 0,-5 4 0,1-1 0,2-1 0,-1 0 0,-5-18 0,9 32 0,-9-32 0,4 22-129,-4-22 258,0 0-258,0 0 129,7 21 0,-7-21 0,0 0 0,0 0 0,10 23 0,-10-23-129,7 19 129,-7-19 0,0 0 0,20 25 0,-20-25 0,0 0 0,16 22 0,-16-22 0,0 0 0,22 14 0,-22-14 0,17 17 0,-17-17 0,20 16 0,-20-16 0,20 16 0,-20-16 0,22 13-129,-22-13 129,20 12 0,-20-12 0,26 12 0,-26-12 129,33 10-129,-33-10 0,31 11 0,-31-11 0,32 6 0,-15-4 0,-17-2 0,27 7 0,-27-7 0,29 6 129,-29-6-129,30 5 0,-30-5 0,26 6 0,-26-6 0,31 1 0,-31-1 0,30 9 0,-30-9 0,29 7 0,-12-5 0,-17-2 0,33 6 0,-16-1 129,0-4-129,3-1-129,-3 0 258,-17 0-129,31 0 0,-31 0 0,25 2 0,-25-2 129,20 0-129,-20 0 0,0 0 0,25 0 0,-25 0 0,0 0 0,23 0 0,-23 0 0,20 0 0,-20 0 129,22 0-129,-22 0 0,25 1 0,-25-1 129,23 0-129,-23 0 0,17 3 0,-17-3 129,20 0-129,-20 0 0,0 0 0,23 0 129,-23 0-129,20 0 0,-20 0 0,28 0 0,-28 0 0,33 0 129,-16 3-129,3 0 0,-20-3 0,33 4 0,-33-4 0,31 5 0,-31-5 0,21 1 0,-21-1 0,17 0 0,-17 0 129,0 0-129,18 0 0,-18 0 0,0 0 0,21 0 0,-21 0 0,23 0 0,-23 0 129,33 0-129,-33 0 0,33 0 0,-16 0 0,0 0 129,-17 0-129,35 0 0,-18 0 0,2 0 0,3 0 0,-2 4 0,-3-1 0,5-3 0,-22 0 0,28 1 0,-28-1 0,27 0 0,-27 0 0,25 0 0,-25 0 0,27 5 0,-27-5 0,28 0 0,-28 0 0,26 4 0,-26-4 0,23 1 0,-23-1 129,23 0-129,-23 0 0,22 0 0,-22 0 0,20 0 0,-20 0 0,23 0 0,-23 0 0,27 2 0,-27-2 0,25 3 0,-25-3 0,24 3 0,-24-3 0,30 0 0,-30 0 0,25 1 129,-25-1-129,20 3 0,-20-3 0,18 0 0,-18 0 0,0 0 0,24 7 0,-24-7 0,20 1 0,-20-1 0,22 3 0,-22-3 0,23 5 0,-23-5 0,18 1 0,-18-1 0,0 0 129,22 3-129,-22-3 0,0 0-129,22 0 258,-22 0-129,0 0 0,26 0 0,-26 0 0,20 0 0,-20 0 0,17 1 0,-17-1 0,22 0 129,-22 0-129,0 0 0,23 6 0,-23-6 0,0 0 0,17 2 0,-17-2 0,0 0 0,17 1 0,-17-1 0,0 0 0,0 0 0,19 0 0,-19 0 0,0 0 0,0 0 0,19 0 0,-19 0 0,0 0 0,18 0 0,-18 0 0,0 0 0,25 0 0,-25 0 0,20 0 0,-20 0 0,17 0 129,-17 0-129,0 0 0,24 0 0,-24 0 0,0 0 0,17 0 0,-17 0 0,0 0 0,21 0 0,-21 0 0,0 0 0,25 0 0,-25 0 0,0 0 0,22 0 0,-22 0 0,0 0 0,18 0 0,-18 0 0,0 0 129,0 0-129,21 4 0,-21-4 0,0 0 0,0 0 0,17 0 0,-17 0 0,0 0 0,0 0 0,0 0 0,20 0 0,-20 0 0,0 0 0,0 0 0,18 3 0,-18-3 129,0 0-129,17 1 0,-17-1 0,0 0 0,19 2-129,-19-2 129,0 0 0,22 0 0,-22 0 0,0 0 0,0 0 0,17 0 0,-17 0 0,0 0 0,0 0 0,0 0 0,0 0 0,0 0 0,22 0 0,-22 0 0,0 0 0,17 4 0,-17-4 0,17 2 0,-17-2 0,0 0 129,21 1-129,-21-1 0,0 0 0,0 0 0,0 0 0,0 0 0,17 0 0,-17 0 0,0 0 0,0 0 129,0 0-129,0 0 0,0 0 0,0 0 0,0 0 0,0 0 0,0 0 0,0 0 0,0 0 0,0 0 129,0 0-258,0 0 258,0 0-129,0 0 0,0 0 0,0 0 0,0 0 0,0 0 0,0 0 0,0 0 0,0 0 0,21 0 0,-21 0 0,0 0 0,0 0 0,0 0 0,0 0 129,17 6-129,-17-6 0,0 0 0,0 0 0,0 0 0,0 0 0,0 0 0,0 0 0,0 0 129,0 0-129,0 0 0,0 0-129,0 0 0,17 0-258,-17 0-645,0 0-1032,4-9-1935,-4-14-258,0-4-129,-4-13-387</inkml:trace>
  <inkml:trace contextRef="#ctx0" brushRef="#br0" timeOffset="6571.77">2694 7839 129,'0'0'645,"0"0"0,0 0-129,-17-14 0,17 14 258,0 0 0,0 0 0,0 0 0,-11-17 129,11 17 0,0 0-516,0 0 129,-11-21-129,11 21 129,0 0 129,-11-20 0,11 20 129,0 0 0,-12-16 129,12 16 129,0 0-258,0 0 0,-17-16-129,17 16 0,0 0 0,0 0-129,-17-19 129,17 19-129,0 0-129,0 0 0,-16-19 0,16 19 0,0 0 0,0 0-129,0 0 0,0 0-129,0 0 129,0 0-258,0 0 0,0 0 0,0 0 0,0 0-258,0 0 258,0 0-129,0 0 0,0 0 0,0 0 0,0 0 0,0 0 129,0 13-129,0-13 129,5 18-129,-5-18 129,18 23 0,-18-23 0,19 28 0,-19-28 0,22 27-129,-22-27 129,23 25 0,-23-25 0,23 27 0,-23-27 0,22 19 0,-22-19 0,15 17 0,-15-17 0,18 17 0,-18-17 0,0 0 129,13 19-129,-13-19 0,0 0 0,0 0 0,13 18 0,-13-18 0,0 0 129,0 0-129,15 23 0,-15-23 0,8 16 129,-8-16-129,13 20 0,-13-20 0,0 0 129,10 23-129,-10-23 0,0 0 129,0 0-129,0 0 0,0 0 0,0 0 129,0 0-129,13 16 0,-13-16 0,0 0 0,0 0 0,0 0 0,0 0 129,0 0-129,0 0 0,0 18 0,0-18 0,0 0 0,0 0 0,0 0 0,0 0 0,0 0 0,0 0 129,0 0-258,11 19 129,-11-19 0,0 0 0,6 19 0,-6-19 0,0 0 0,6 19 0,-6-19 0,0 0 0,8 18 0,-8-18 0,0 0-129,9 17 129,-9-17 0,0 0 0,0 0 0,14 20 0,-14-20 0,0 0 0,0 0 0,0 0 0,0 0 0,12 19 0,-12-19 0,0 0 0,0 0 0,0 0 0,0 0 0,0 0 129,0 0-129,0 0 0,0 0 0,0 0 0,0 0 0,0 0 0,0 0 0,0 0-129,0 0 129,0 0 0,0 0 0,0 0 0,0 0 0,0 0 0,0 0 0,0 0 0,0 0 0,0 0-129,0 0 129,0 0 0,13 18 0,-13-18 0,0 0 0,0 0 0,0 0 0,0 0 0,17 13 0,-17-13 0,0 0 0,0 0 0,0 0 0,0 0 0,0 0 0,0 0 129,0 0-129,0 0 0,0 0 0,0 0 0,0 0 0,0 0-129,0 0 129,0 0 0,0 0 0,0 0 0,0 0 0,0 0 0,0 0 0,0 0 0,0 0 0,0 0 0,0 0 0,0 0 0,0 0 0,0 0 0,0 0 0,0 0 0,0 0 0,0 0 0,0 0 0,0 0 0,0 0 0,0 0 0,0 0 0,8 18 0,-8-18 129,0 0-129,0 0 0,0 0 0,7 18 0,-7-18 0,0 0 0,0 0 0,0 0 0,0 0 0,0 0 0,0 0 129,0 0-129,0 0 0,0 0 0,11 17 129,-11-17-129,0 0 258,0 0-258,0 0 129,0 0-129,0 0 129,0 0 0,0 0 0,0 0 0,0 0 0,0 0 0,0 0 0,0 0 0,0 0 0,0 0-129,0 0 129,0 0-129,-4 19 129,4-19-129,0 0 0,-21 20 0,21-20 0,0 0 0,-21 22 0,21-22 0,-19 19 0,19-19 0,-22 17 0,22-17 0,-20 16 129,20-16-129,-23 13 0,23-13 0,-20 10 0,20-10 0,-19 10 0,19-10 0,-21 10 0,21-10 129,-19 10-258,19-10 129,-20 9 129,20-9-258,-19 14 129,19-14 129,0 0-129,-23 16 0,23-16 0,0 0 0,-25 21 0,25-21 0,-15 18 0,15-18 0,-19 18-129,19-18 129,0 0 0,-20 20 0,20-20 0,0 0 0,0 0-129,0 0 129,-17 17 129,17-17-129,0 0 0,0 0 0,0 0 0,0 0 0,-19 14 129,19-14-129,0 0 0,0 0 0,-18 12 0,18-12 0,0 0 129,-17 20-129,17-20 0,0 0 0,-21 23 0,21-23 0,0 0 0,-23 23 0,23-23 0,0 0 0,-18 14 0,18-14 0,0 0 0,0 0 0,0 0 0,0 0 0,0 0 0,0 0 0,0 0 0,0 0 0,0 0 0,0 0 0,0 0 0,0 0 0,0 0 0,0 0 0,0 0 0,0 0 0,0 0 0,0 0-129,0 0 0,0 0 0,0 0 0,0 0-258,0 0 0,0 0-258,0 0-645,0 0-387,0 0-1419,0-30-645,3 13 0,-3-13 0,12 14-129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25T09:04:50.367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 contextRef="#ctx0" brushRef="#br0">2387 488 1032,'0'0'1290,"0"0"-129,0 0 129,0 0-258,0 0 129,0 0-129,0 0-387,0 0 0,0 0-129,0 0-129,0 0 129,0 0-258,0 0 0,0 0 258,0 0 0,0 0 0,0 0-129,0 0 258,0 0-516,0 0 258,0 0-258,0 0 0,0 0-258,0 0 258,0 0-258,-11 0 258,11 0-129,0 0 129,0 0-129,0 0 129,0 0-129,0 0 258,0 0-258,0 0 129,-12-13 0,12 13-129,0 0 129,0 0 0,0 0 0,0 0-129,-13-23 0,13 23 0,0 0 129,0 0-258,-9-24 258,9 24-129,0 0 0,0 0 129,-14-18-129,14 18 129,0 0 0,0 0 129,-17-15-129,17 15 0,0 0 0,0 0 0,-17-16 0,17 16 129,0 0-129,0 0 0,-23-21 129,23 21-129,0 0 0,-20-19 129,20 19 0,-17-13 0,17 13-129,-19-14 129,19 14-129,-17-13 129,17 13-129,-22-12 0,22 12 0,-21-11 0,21 11 0,-22-10 0,22 10-129,-25-14 129,25 14 0,-25-13 0,25 13-129,-26-13 129,26 13 0,-29-14-129,29 14 129,-25-9 0,25 9-129,-23-10 129,23 10-129,-22-8 0,22 8 129,-22-6-129,22 6 0,-25-9 0,25 9 0,-23-7 0,23 7 0,-31-11 0,31 11 258,-31-13-258,14 10 0,0-3 0,-1-1 129,-1 0-129,-1 4 0,3-3 0,-3 3 0,20 3 129,-30-8-129,30 8 0,-23-6 0,23 6 0,-25-4 0,25 4 0,-25-6 129,25 6-129,-29-6 0,29 6 0,-28-6 0,28 6 0,-31-6 0,31 6 0,-28-5 0,28 5 0,-23-4 0,23 4 0,-20-4 129,20 4-129,0 0 0,-23-5 0,23 5 0,0 0 129,-25-3-129,25 3 0,-20-4 0,20 4-129,-22-7 129,22 7 0,-25-3 0,25 3 0,-20-4 0,20 4 0,-23-3 0,23 3 0,-22-4 0,22 4 0,-25-5 0,25 5 0,-21-3 0,21 3 0,-22-1 0,22 1 0,-20 0 0,20 0 0,-19 0 0,19 0 0,-20-3 129,20 3-129,-26 0 0,26 0 0,-25-4 129,25 4-129,-26 0 0,26 0 0,-24 0 0,24 0 0,-27 0 0,27 0 0,-28 0 0,28 0 0,-30 2 0,13 0 0,0 1 0,0-2 0,17-1 0,-29 3 0,29-3 0,-33 5 0,13-4 0,3 3 0,0-2 0,17-2 0,-36 10 0,19-6 129,-1 0-129,18-4 0,-31 8 0,31-8 0,-25 7 129,25-7-129,-20 6 0,20-6 129,-23 5-129,23-5 0,-24 9 129,24-9-129,-28 7 0,28-7 0,-31 12 0,31-12 0,-23 9 0,23-9 0,-23 10 0,23-10 0,-17 9 0,17-9 0,-19 13 0,19-13 0,-20 14 0,20-14 0,-18 16 0,18-16 0,-19 13 0,19-13 0,-17 14 0,17-14 0,0 0 0,-25 19 0,25-19 0,-21 18 0,21-18 0,-25 15 0,25-15 0,-30 18 0,30-18 0,-26 18 0,26-18 0,-26 18 0,26-18 0,-21 17 0,21-17 0,-20 17 0,20-17 0,-17 17 0,17-17 0,0 0 0,-21 25 0,21-25 0,0 0 0,-17 20 0,17-20 0,0 0 0,0 0 0,-17 20 0,17-20 0,0 0 0,-14 16-129,14-16 129,0 0 0,-16 18 0,16-18 0,0 0 0,-11 16 0,11-16 0,0 0 0,0 0 0,-12 22 0,12-22 0,0 0 0,-8 18 0,8-18 0,-8 16 0,8-16 0,-4 20 129,4-20 129,-6 20-258,6-20 258,-7 27-129,7-27 0,-7 22-129,7-22 129,-3 17-129,3-17 0,0 0 0,-5 20-129,5-20 129,0 0 0,0 0 0,0 17 0,0-17 0,0 0-129,0 17 129,0-17 0,0 0 0,0 19 0,0-19 0,0 0 0,5 17 0,-5-17-129,0 0 129,0 0 0,12 21 0,-12-21 0,0 0 0,11 20 0,-11-20 0,0 0 0,15 19 0,-15-19 0,0 0 0,11 17 0,-11-17 0,0 0 0,0 0 0,17 18-129,-17-18 129,0 0 0,0 0 0,14 17 0,-14-17 0,0 0 0,0 0 0,17 19 0,-17-19 0,0 0 0,0 0 0,22 19 0,-22-19 0,0 0 0,0 0 0,18 14-129,-18-14 258,0 0-258,21 9 129,-21-9 0,0 0 0,18 12 0,-18-12 0,0 0 0,20 11 0,-20-11 0,0 0 0,0 0 0,19 10 0,-19-10 0,0 0 0,20 9 0,-20-9 0,0 0 0,20 7 0,-20-7 0,0 0 0,22 11 0,-22-11 0,0 0 0,0 0 0,21 12 0,-21-12 0,0 0 0,0 0 0,21 7 0,-21-7 129,0 0-129,0 0 0,21 7 0,-21-7 0,0 0 0,22 7 0,-22-7 0,0 0 0,19 9 0,-19-9 0,0 0 0,20 7 0,-20-7 0,0 0 0,20 5 0,-20-5 0,18 0 0,-18 0 0,0 0 0,17 5 0,-17-5 0,0 0 0,24 3 0,-24-3 0,0 0 0,20 6 0,-20-6 0,18 4 0,-18-4 0,0 0 0,24 7 0,-24-7 0,0 0 0,23 7 0,-23-7 0,0 0 0,25 6 0,-25-6 0,0 0 129,18 4-129,-18-4 0,0 0 0,22 3 0,-22-3 0,0 0 0,23 4 0,-23-4 0,19 0 0,-19 0 0,0 0 0,23 0 0,-23 0 0,17 0 0,-17 0 0,0 0 0,0 0 0,26 2 0,-26-2 0,0 0 129,17 0-129,-17 0 0,0 0 0,24 0 0,-24 0 0,0 0 0,24 0 0,-24 0 0,0 0 0,22 0 129,-22 0-129,17 0 0,-17 0 0,17 0 0,-17 0 0,20 0 0,-20 0 0,21-2 0,-21 2 0,21-4 0,-21 4 0,22 0 0,-22 0 129,20-3-129,-20 3 0,19-1 0,-19 1 0,18-2 0,-18 2 0,17-1 0,-17 1 0,0 0 0,23 0 0,-23 0 0,0 0 0,22 0 0,-22 0 0,0 0 0,22-5 0,-22 5 0,0 0 0,17 0 0,-17 0 0,0 0 0,20-1 0,-20 1 0,0 0 0,19 0 0,-19 0 0,0 0 0,17-5 129,-17 5-129,0 0 0,23 0 0,-23 0-129,0 0 129,23-2 0,-23 2 0,0 0 0,19 0 0,-19 0 0,0 0 0,17 0 129,-17 0-258,0 0 129,0 0 0,21 0 0,-21 0 0,0 0 0,21 0 0,-21 0 0,0 0 0,20 0 0,-20 0 129,0 0-129,25 0 0,-25 0 0,0 0 0,20 0 0,-20 0 0,0 0 0,17 0 0,-17 0 0,0 0 0,0 0 0,0 0 0,17 0 0,-17 0 0,0 0 0,0 0 0,20 0 0,-20 0 0,0 0 0,20 0 0,-20 0 0,0 0 0,22 0 0,-22 0 0,0 0 0,17 0 0,-17 0 0,0 0 0,0 0 0,18 0 0,-18 0-129,0 0 129,17 0 0,-17 0 0,0 0 0,19 0 0,-19 0 0,0 0 0,20 0 0,-20 0 0,0 0 0,19 2 0,-19-2 0,0 0 0,20 1 0,-20-1 0,0 0 0,17 0 0,-17 0 0,0 0 0,17 0 0,-17 0 0,0 0 0,0 0 0,18 4 0,-18-4 0,0 0 0,22 1 129,-22-1-129,0 0 0,23 0 0,-23 0 0,0 0 0,0 0 0,21 0 0,-21 0 0,0 0 0,0 0 0,0 0 0,20 0 0,-20 0 0,0 0 0,21 0 0,-21 0 0,0 0 0,25 0 0,-25 0 0,0 0 0,22 0 0,-22 0 0,0 0 0,18 0 0,-18 0 0,0 0 0,21-1 0,-21 1 129,0 0-129,20-5 0,-20 5 0,0 0 0,0 0 0,20-5 0,-20 5-129,0 0 129,0 0 0,0 0 0,17-3 0,-17 3 0,0 0 0,0 0 0,0 0 0,22-5 0,-22 5 0,0 0 0,23-5 0,-23 5 0,17-1 0,-17 1 129,17 0-129,-17 0 0,0 0 0,22 0 0,-22 0 0,0 0 0,21 0 0,-21 0 0,17 0 0,-17 0 0,19 0 0,-19 0 0,17-3 0,-17 3 0,22-5 0,-22 5 0,21 0 0,-21 0 0,19-5 0,-19 5 0,22-1 0,-22 1 0,17-3 0,-17 3 258,0 0-258,0 0 0,21-9 0,-21 9 129,0 0-129,0 0 0,17-10 0,-17 10 129,0 0-129,20-17 0,-20 17 0,0 0 0,21-15 0,-21 15 0,0 0 0,0 0 0,20-15 0,-20 15 0,0 0 0,0 0 0,18-12 0,-18 12 0,0 0 129,0 0-129,0 0 0,20-21 0,-20 21 0,0 0 0,0 0 129,16-20-129,-16 20 0,0 0 0,0 0 0,15-20 0,-15 20 0,0 0 0,16-23 0,-16 23 0,0 0 0,20-26 129,-20 26-129,0 0 0,17-22 0,-17 22 0,0 0 0,14-19 0,-14 19 0,0 0 0,12-19 0,-12 19 0,0 0 0,0 0 0,11-17 129,-11 17-129,0 0 0,0 0 0,7-19 0,-7 19 129,0 0-129,0 0 0,0 0 0,3-17 129,-3 17-129,0 0 0,0-20 0,0 20 0,0 0 0,0-24 0,0 24 0,0 0 0,0-23 0,0 23 0,0 0 0,0 0 0,0-19 0,0 19 0,0 0 0,0 0 129,0 0-129,0 0 0,0-18 0,0 18 129,0 0-129,0 0 0,-10-16 0,10 16-258,0 0 258,0 0-129,-7-20 129,7 20-258,0 0 258,0 0-129,0 0 129,0 0 0,0 0-129,0 0 129,0 0 0,-11-16 0,11 16 0,0 0-129,0 0 129,0 0 0,0 0 0,-5-19-129,5 19 129,0 0 0,0 0-129,0 0-129,0 0 0,0 0-129,0 0-516,0 0-774,0 0-2064,0 0 129,0 0-645,-9-28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25T09:04:50.368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 contextRef="#ctx0" brushRef="#br0">916-3 903,'0'0'1419,"0"0"-258,0 0 0,0 0-129,0 0 129,0 0-258,0 0 0,0 0 0,0 0-129,0 0 0,0 0 0,0 0-258,0 0 129,0 0-129,0 0 0,0 0 0,0 0 0,0 0 0,0 0-129,0 0 258,0 0-258,0 0 0,0 0 0,0 0 0,0 0 0,0 0-129,-10-2 0,10 2 0,0 0 0,0 0-129,0 0 129,0 0-129,-18-1 0,18 1 0,0 0 0,0 0 0,0 0 0,-22 0-129,22 0 129,0 0-129,-17 0 0,17 0 129,0 0-129,-20 11 0,20-11 129,0 0-129,-19 7 0,19-7 0,-17 5 129,17-5-129,-22 4 0,22-4 0,-23 4 0,23-4 0,-26 11 0,26-11 0,-28 9 0,28-9 0,-25 9 0,25-9 0,-25 7 0,25-7 129,-17 7-129,17-7 129,-20 3-129,20-3 129,0 0-129,-25 7 258,25-7-258,-21 6 0,21-6 0,-25 9 0,25-9 0,-25 11 0,25-11 0,-28 10 0,28-10 0,-26 10 129,26-10-129,-27 10 0,27-10 0,-29 11 129,29-11 0,-30 9 0,30-9-129,-29 11 129,29-11 0,-22 9-129,22-9 129,-21 6-129,21-6-129,0 0 129,-21 11 0,21-11 0,0 0 0,-17 12 0,17-12 0,0 0 0,-21 13 0,21-13 0,0 0 0,-17 14 0,17-14 0,0 0 0,-17 17 0,17-17 0,0 0 0,-16 21 0,16-21 0,-9 20 0,9-20 0,-14 25 0,14-25-129,-17 30 129,4-13 0,4 1 0,0 1 0,1 0 0,0-2-129,-1 0 129,1 9 0,2-9 0,0 6 0,3-3 0,-4 2 0,4 5-129,0-2 129,0 3 0,2-4 0,-3 3 0,1-1 0,2 1 0,1-1 0,-3-3 0,1 1 0,1-1 0,-1 0 0,-1-2 0,3-2 0,-3 4 0,-2-2 129,4 1-129,-1-2 0,1 1 129,-4 0 0,3 0-129,1 5 258,1-7-129,0 3 0,-2-2-129,2 1 258,0 0-258,0 0 0,0 2 129,0-6-129,0 6 0,0 1 0,0 3 0,0-2 0,0 1 0,0 4 0,0-3 0,2 3 0,-2-1 0,0-1 0,0 2 0,0-1 0,0-1 0,0 0 0,1 2 0,-1 4 0,0-5 0,0 6 0,2 0 0,-2-2 0,1 1 0,-1-1 129,0-3-129,4-1 0,-3-2 0,1-4 0,-2 3 0,4-3 0,-2 1 0,1 1 0,0 2 0,-3 0 0,2 0 0,-2 0 0,0 2 0,0-2 0,0-3 0,0 1 129,0-4-129,0 6 129,0-3-129,0 1 129,1 5-129,1-3 129,2 2 0,-2-1-258,-1 4 258,6-5-129,-6 3 0,5-3-129,-6-1 129,2 1 0,3-1 129,-4 1-258,1-1 129,1 1 0,-3 3 0,0 3 0,5-7 0,-5 8 0,3-2 0,-2-1-129,2 1 129,2 2 0,-2-2 0,3-2 0,-6 2 0,0 1 0,2 0 129,-2-1-258,0 5 258,0-1-129,-2 1 0,-4 0 0,4-2 0,-1 0 0,0-2 0,0 0 0,2-1 0,1-5 129,0 3-129,0-3 0,0 2 258,0-5-258,-3 9 0,1-2 0,-1 5 129,-8 3-129,6-2 0,-7 7 0,4-5 0,-3 0 0,0-2 0,5-5-129,2-5 129,1-2 0,-2-2 0,3 3 0,2-6 0,-1 3-258,1-3 258,0 0 0,0 6 0,0-5 0,0 1 0,0 1 0,0-2 0,1 2 0,1-1 258,-2 2-258,1 0 0,-1 2 0,4 1 0,-3-1 0,-1 7 129,2 4-129,-2-3 0,0 5 129,0 1-129,0-7 0,0 5 0,0-10 0,0 2 0,0-10 0,0 3 0,0-7 0,0 2 0,0 1 0,0 1 0,0 0 0,4 0 0,-4 4 0,5-4 129,-4 1-129,3-3 0,-3 0 0,1 1 129,-2-2-129,0 2 129,0 0-129,0 0 0,0 2 0,0 0 0,0-1 0,0 0 0,0 0 0,0 3 0,0-1 0,0-1 0,0-1 0,0 0 0,0 6 0,0-5 0,0 1 0,0 1 0,0-5 0,0 6 0,0-3 0,0-3 0,0 1 0,0 1 0,0 0 0,0-1 0,0-19 0,0 31 0,0-31 0,0 32 0,0-32 0,0 28 0,0-28 0,0 26 0,0-26 0,0 27 0,0-27 0,1 30 0,-1-30 0,5 32-129,-5-32 129,3 31 129,-3-31-129,6 30 0,-6-30 0,5 30 0,-5-6 0,0-5 0,0 6 0,0 3-129,0 2 258,-3 3-258,-2 0 258,-1 3-258,0-3 129,3 0 0,-5 0 0,3-3 0,1 1 0,-1-4 0,2 2 0,-2 1 0,4-3 0,-1-1 0,2-3 0,0 4-129,0 0 129,0 0 0,0-1 0,0 0 0,0 1 0,2-4 0,-2 1 0,6-2 0,-5-3 0,1 2 0,-2-1 0,5-1 0,-4-1 0,1 1 0,-1 1 0,2 1 0,-1 2 0,-1-1 0,1-1 0,-1 5 0,-1-3 129,0 3-129,0-1 129,0 0-129,0-1 129,0-2-129,0 2 129,0-6 0,0 4-129,0-2 0,4 4 0,-4 2 0,1-6 0,-1 3-129,3-3 129,-3 0 0,0-20 0,0 33 0,0-33 0,0 26 0,0-26 0,0 21 129,0-21-258,0 20 129,0-20 0,0 19 0,0-19 0,3 24 0,-3-24 0,3 27 0,-3-27 0,7 29 0,-7-29 0,3 27 0,-3-27 0,7 23 0,-7-23 0,5 24 0,-5-24 0,6 22 0,-6-22 0,8 28 0,-8-28 0,5 32 0,3-16 0,-5 4 0,1-1 0,2-1 0,-1 0 0,-5-18 0,9 32 0,-9-32 0,4 22-129,-4-22 258,0 0-258,0 0 129,7 21 0,-7-21 0,0 0 0,0 0 0,10 23 0,-10-23-129,7 19 129,-7-19 0,0 0 0,20 25 0,-20-25 0,0 0 0,16 22 0,-16-22 0,0 0 0,22 14 0,-22-14 0,17 17 0,-17-17 0,20 16 0,-20-16 0,20 16 0,-20-16 0,22 13-129,-22-13 129,20 12 0,-20-12 0,26 12 0,-26-12 129,33 10-129,-33-10 0,31 11 0,-31-11 0,32 6 0,-15-4 0,-17-2 0,27 7 0,-27-7 0,29 6 129,-29-6-129,30 5 0,-30-5 0,26 6 0,-26-6 0,31 1 0,-31-1 0,30 9 0,-30-9 0,29 7 0,-12-5 0,-17-2 0,33 6 0,-16-1 129,0-4-129,3-1-129,-3 0 258,-17 0-129,31 0 0,-31 0 0,25 2 0,-25-2 129,20 0-129,-20 0 0,0 0 0,25 0 0,-25 0 0,0 0 0,23 0 0,-23 0 0,20 0 0,-20 0 129,22 0-129,-22 0 0,25 1 0,-25-1 129,23 0-129,-23 0 0,17 3 0,-17-3 129,20 0-129,-20 0 0,0 0 0,23 0 129,-23 0-129,20 0 0,-20 0 0,28 0 0,-28 0 0,33 0 129,-16 3-129,3 0 0,-20-3 0,33 4 0,-33-4 0,31 5 0,-31-5 0,21 1 0,-21-1 0,17 0 0,-17 0 129,0 0-129,18 0 0,-18 0 0,0 0 0,21 0 0,-21 0 0,23 0 0,-23 0 129,33 0-129,-33 0 0,33 0 0,-16 0 0,0 0 129,-17 0-129,35 0 0,-18 0 0,2 0 0,3 0 0,-2 4 0,-3-1 0,5-3 0,-22 0 0,28 1 0,-28-1 0,27 0 0,-27 0 0,25 0 0,-25 0 0,27 5 0,-27-5 0,28 0 0,-28 0 0,26 4 0,-26-4 0,23 1 0,-23-1 129,23 0-129,-23 0 0,22 0 0,-22 0 0,20 0 0,-20 0 0,23 0 0,-23 0 0,27 2 0,-27-2 0,25 3 0,-25-3 0,24 3 0,-24-3 0,30 0 0,-30 0 0,25 1 129,-25-1-129,20 3 0,-20-3 0,18 0 0,-18 0 0,0 0 0,24 7 0,-24-7 0,20 1 0,-20-1 0,22 3 0,-22-3 0,23 5 0,-23-5 0,18 1 0,-18-1 0,0 0 129,22 3-129,-22-3 0,0 0-129,22 0 258,-22 0-129,0 0 0,26 0 0,-26 0 0,20 0 0,-20 0 0,17 1 0,-17-1 0,22 0 129,-22 0-129,0 0 0,23 6 0,-23-6 0,0 0 0,17 2 0,-17-2 0,0 0 0,17 1 0,-17-1 0,0 0 0,0 0 0,19 0 0,-19 0 0,0 0 0,0 0 0,19 0 0,-19 0 0,0 0 0,18 0 0,-18 0 0,0 0 0,25 0 0,-25 0 0,20 0 0,-20 0 0,17 0 129,-17 0-129,0 0 0,24 0 0,-24 0 0,0 0 0,17 0 0,-17 0 0,0 0 0,21 0 0,-21 0 0,0 0 0,25 0 0,-25 0 0,0 0 0,22 0 0,-22 0 0,0 0 0,18 0 0,-18 0 0,0 0 129,0 0-129,21 4 0,-21-4 0,0 0 0,0 0 0,17 0 0,-17 0 0,0 0 0,0 0 0,0 0 0,20 0 0,-20 0 0,0 0 0,0 0 0,18 3 0,-18-3 129,0 0-129,17 1 0,-17-1 0,0 0 0,19 2-129,-19-2 129,0 0 0,22 0 0,-22 0 0,0 0 0,0 0 0,17 0 0,-17 0 0,0 0 0,0 0 0,0 0 0,0 0 0,0 0 0,22 0 0,-22 0 0,0 0 0,17 4 0,-17-4 0,17 2 0,-17-2 0,0 0 129,21 1-129,-21-1 0,0 0 0,0 0 0,0 0 0,0 0 0,17 0 0,-17 0 0,0 0 0,0 0 129,0 0-129,0 0 0,0 0 0,0 0 0,0 0 0,0 0 0,0 0 0,0 0 0,0 0 0,0 0 129,0 0-258,0 0 258,0 0-129,0 0 0,0 0 0,0 0 0,0 0 0,0 0 0,0 0 0,0 0 0,0 0 0,21 0 0,-21 0 0,0 0 0,0 0 0,0 0 0,0 0 129,17 6-129,-17-6 0,0 0 0,0 0 0,0 0 0,0 0 0,0 0 0,0 0 0,0 0 129,0 0-129,0 0 0,0 0-129,0 0 0,17 0-258,-17 0-645,0 0-1032,4-9-1935,-4-14-258,0-4-129,-4-13-387</inkml:trace>
  <inkml:trace contextRef="#ctx0" brushRef="#br0" timeOffset="1">2694 7839 129,'0'0'645,"0"0"0,0 0-129,-17-14 0,17 14 258,0 0 0,0 0 0,0 0 0,-11-17 129,11 17 0,0 0-516,0 0 129,-11-21-129,11 21 129,0 0 129,-11-20 0,11 20 129,0 0 0,-12-16 129,12 16 129,0 0-258,0 0 0,-17-16-129,17 16 0,0 0 0,0 0-129,-17-19 129,17 19-129,0 0-129,0 0 0,-16-19 0,16 19 0,0 0 0,0 0-129,0 0 0,0 0-129,0 0 129,0 0-258,0 0 0,0 0 0,0 0 0,0 0-258,0 0 258,0 0-129,0 0 0,0 0 0,0 0 0,0 0 0,0 0 129,0 13-129,0-13 129,5 18-129,-5-18 129,18 23 0,-18-23 0,19 28 0,-19-28 0,22 27-129,-22-27 129,23 25 0,-23-25 0,23 27 0,-23-27 0,22 19 0,-22-19 0,15 17 0,-15-17 0,18 17 0,-18-17 0,0 0 129,13 19-129,-13-19 0,0 0 0,0 0 0,13 18 0,-13-18 0,0 0 129,0 0-129,15 23 0,-15-23 0,8 16 129,-8-16-129,13 20 0,-13-20 0,0 0 129,10 23-129,-10-23 0,0 0 129,0 0-129,0 0 0,0 0 0,0 0 129,0 0-129,13 16 0,-13-16 0,0 0 0,0 0 0,0 0 0,0 0 129,0 0-129,0 0 0,0 18 0,0-18 0,0 0 0,0 0 0,0 0 0,0 0 0,0 0 0,0 0 129,0 0-258,11 19 129,-11-19 0,0 0 0,6 19 0,-6-19 0,0 0 0,6 19 0,-6-19 0,0 0 0,8 18 0,-8-18 0,0 0-129,9 17 129,-9-17 0,0 0 0,0 0 0,14 20 0,-14-20 0,0 0 0,0 0 0,0 0 0,0 0 0,12 19 0,-12-19 0,0 0 0,0 0 0,0 0 0,0 0 0,0 0 129,0 0-129,0 0 0,0 0 0,0 0 0,0 0 0,0 0 0,0 0 0,0 0-129,0 0 129,0 0 0,0 0 0,0 0 0,0 0 0,0 0 0,0 0 0,0 0 0,0 0 0,0 0-129,0 0 129,0 0 0,13 18 0,-13-18 0,0 0 0,0 0 0,0 0 0,0 0 0,17 13 0,-17-13 0,0 0 0,0 0 0,0 0 0,0 0 0,0 0 0,0 0 129,0 0-129,0 0 0,0 0 0,0 0 0,0 0 0,0 0-129,0 0 129,0 0 0,0 0 0,0 0 0,0 0 0,0 0 0,0 0 0,0 0 0,0 0 0,0 0 0,0 0 0,0 0 0,0 0 0,0 0 0,0 0 0,0 0 0,0 0 0,0 0 0,0 0 0,0 0 0,0 0 0,0 0 0,0 0 0,8 18 0,-8-18 129,0 0-129,0 0 0,0 0 0,7 18 0,-7-18 0,0 0 0,0 0 0,0 0 0,0 0 0,0 0 0,0 0 129,0 0-129,0 0 0,0 0 0,11 17 129,-11-17-129,0 0 258,0 0-258,0 0 129,0 0-129,0 0 129,0 0 0,0 0 0,0 0 0,0 0 0,0 0 0,0 0 0,0 0 0,0 0 0,0 0-129,0 0 129,0 0-129,-4 19 129,4-19-129,0 0 0,-21 20 0,21-20 0,0 0 0,-21 22 0,21-22 0,-19 19 0,19-19 0,-22 17 0,22-17 0,-20 16 129,20-16-129,-23 13 0,23-13 0,-20 10 0,20-10 0,-19 10 0,19-10 0,-21 10 0,21-10 129,-19 10-258,19-10 129,-20 9 129,20-9-258,-19 14 129,19-14 129,0 0-129,-23 16 0,23-16 0,0 0 0,-25 21 0,25-21 0,-15 18 0,15-18 0,-19 18-129,19-18 129,0 0 0,-20 20 0,20-20 0,0 0 0,0 0-129,0 0 129,-17 17 129,17-17-129,0 0 0,0 0 0,0 0 0,0 0 0,-19 14 129,19-14-129,0 0 0,0 0 0,-18 12 0,18-12 0,0 0 129,-17 20-129,17-20 0,0 0 0,-21 23 0,21-23 0,0 0 0,-23 23 0,23-23 0,0 0 0,-18 14 0,18-14 0,0 0 0,0 0 0,0 0 0,0 0 0,0 0 0,0 0 0,0 0 0,0 0 0,0 0 0,0 0 0,0 0 0,0 0 0,0 0 0,0 0 0,0 0 0,0 0 0,0 0 0,0 0-129,0 0 0,0 0 0,0 0 0,0 0-258,0 0 0,0 0-258,0 0-645,0 0-387,0 0-1419,0-30-645,3 13 0,-3-13 0,12 14-129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25T09:05:18.179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 contextRef="#ctx0" brushRef="#br0">2387 488 1032,'0'0'1290,"0"0"-129,0 0 129,0 0-258,0 0 129,0 0-129,0 0-387,0 0 0,0 0-129,0 0-129,0 0 129,0 0-258,0 0 0,0 0 258,0 0 0,0 0 0,0 0-129,0 0 258,0 0-516,0 0 258,0 0-258,0 0 0,0 0-258,0 0 258,0 0-258,-11 0 258,11 0-129,0 0 129,0 0-129,0 0 129,0 0-129,0 0 258,0 0-258,0 0 129,-12-13 0,12 13-129,0 0 129,0 0 0,0 0 0,0 0-129,-13-23 0,13 23 0,0 0 129,0 0-258,-9-24 258,9 24-129,0 0 0,0 0 129,-14-18-129,14 18 129,0 0 0,0 0 129,-17-15-129,17 15 0,0 0 0,0 0 0,-17-16 0,17 16 129,0 0-129,0 0 0,-23-21 129,23 21-129,0 0 0,-20-19 129,20 19 0,-17-13 0,17 13-129,-19-14 129,19 14-129,-17-13 129,17 13-129,-22-12 0,22 12 0,-21-11 0,21 11 0,-22-10 0,22 10-129,-25-14 129,25 14 0,-25-13 0,25 13-129,-26-13 129,26 13 0,-29-14-129,29 14 129,-25-9 0,25 9-129,-23-10 129,23 10-129,-22-8 0,22 8 129,-22-6-129,22 6 0,-25-9 0,25 9 0,-23-7 0,23 7 0,-31-11 0,31 11 258,-31-13-258,14 10 0,0-3 0,-1-1 129,-1 0-129,-1 4 0,3-3 0,-3 3 0,20 3 129,-30-8-129,30 8 0,-23-6 0,23 6 0,-25-4 0,25 4 0,-25-6 129,25 6-129,-29-6 0,29 6 0,-28-6 0,28 6 0,-31-6 0,31 6 0,-28-5 0,28 5 0,-23-4 0,23 4 0,-20-4 129,20 4-129,0 0 0,-23-5 0,23 5 0,0 0 129,-25-3-129,25 3 0,-20-4 0,20 4-129,-22-7 129,22 7 0,-25-3 0,25 3 0,-20-4 0,20 4 0,-23-3 0,23 3 0,-22-4 0,22 4 0,-25-5 0,25 5 0,-21-3 0,21 3 0,-22-1 0,22 1 0,-20 0 0,20 0 0,-19 0 0,19 0 0,-20-3 129,20 3-129,-26 0 0,26 0 0,-25-4 129,25 4-129,-26 0 0,26 0 0,-24 0 0,24 0 0,-27 0 0,27 0 0,-28 0 0,28 0 0,-30 2 0,13 0 0,0 1 0,0-2 0,17-1 0,-29 3 0,29-3 0,-33 5 0,13-4 0,3 3 0,0-2 0,17-2 0,-36 10 0,19-6 129,-1 0-129,18-4 0,-31 8 0,31-8 0,-25 7 129,25-7-129,-20 6 0,20-6 129,-23 5-129,23-5 0,-24 9 129,24-9-129,-28 7 0,28-7 0,-31 12 0,31-12 0,-23 9 0,23-9 0,-23 10 0,23-10 0,-17 9 0,17-9 0,-19 13 0,19-13 0,-20 14 0,20-14 0,-18 16 0,18-16 0,-19 13 0,19-13 0,-17 14 0,17-14 0,0 0 0,-25 19 0,25-19 0,-21 18 0,21-18 0,-25 15 0,25-15 0,-30 18 0,30-18 0,-26 18 0,26-18 0,-26 18 0,26-18 0,-21 17 0,21-17 0,-20 17 0,20-17 0,-17 17 0,17-17 0,0 0 0,-21 25 0,21-25 0,0 0 0,-17 20 0,17-20 0,0 0 0,0 0 0,-17 20 0,17-20 0,0 0 0,-14 16-129,14-16 129,0 0 0,-16 18 0,16-18 0,0 0 0,-11 16 0,11-16 0,0 0 0,0 0 0,-12 22 0,12-22 0,0 0 0,-8 18 0,8-18 0,-8 16 0,8-16 0,-4 20 129,4-20 129,-6 20-258,6-20 258,-7 27-129,7-27 0,-7 22-129,7-22 129,-3 17-129,3-17 0,0 0 0,-5 20-129,5-20 129,0 0 0,0 0 0,0 17 0,0-17 0,0 0-129,0 17 129,0-17 0,0 0 0,0 19 0,0-19 0,0 0 0,5 17 0,-5-17-129,0 0 129,0 0 0,12 21 0,-12-21 0,0 0 0,11 20 0,-11-20 0,0 0 0,15 19 0,-15-19 0,0 0 0,11 17 0,-11-17 0,0 0 0,0 0 0,17 18-129,-17-18 129,0 0 0,0 0 0,14 17 0,-14-17 0,0 0 0,0 0 0,17 19 0,-17-19 0,0 0 0,0 0 0,22 19 0,-22-19 0,0 0 0,0 0 0,18 14-129,-18-14 258,0 0-258,21 9 129,-21-9 0,0 0 0,18 12 0,-18-12 0,0 0 0,20 11 0,-20-11 0,0 0 0,0 0 0,19 10 0,-19-10 0,0 0 0,20 9 0,-20-9 0,0 0 0,20 7 0,-20-7 0,0 0 0,22 11 0,-22-11 0,0 0 0,0 0 0,21 12 0,-21-12 0,0 0 0,0 0 0,21 7 0,-21-7 129,0 0-129,0 0 0,21 7 0,-21-7 0,0 0 0,22 7 0,-22-7 0,0 0 0,19 9 0,-19-9 0,0 0 0,20 7 0,-20-7 0,0 0 0,20 5 0,-20-5 0,18 0 0,-18 0 0,0 0 0,17 5 0,-17-5 0,0 0 0,24 3 0,-24-3 0,0 0 0,20 6 0,-20-6 0,18 4 0,-18-4 0,0 0 0,24 7 0,-24-7 0,0 0 0,23 7 0,-23-7 0,0 0 0,25 6 0,-25-6 0,0 0 129,18 4-129,-18-4 0,0 0 0,22 3 0,-22-3 0,0 0 0,23 4 0,-23-4 0,19 0 0,-19 0 0,0 0 0,23 0 0,-23 0 0,17 0 0,-17 0 0,0 0 0,0 0 0,26 2 0,-26-2 0,0 0 129,17 0-129,-17 0 0,0 0 0,24 0 0,-24 0 0,0 0 0,24 0 0,-24 0 0,0 0 0,22 0 129,-22 0-129,17 0 0,-17 0 0,17 0 0,-17 0 0,20 0 0,-20 0 0,21-2 0,-21 2 0,21-4 0,-21 4 0,22 0 0,-22 0 129,20-3-129,-20 3 0,19-1 0,-19 1 0,18-2 0,-18 2 0,17-1 0,-17 1 0,0 0 0,23 0 0,-23 0 0,0 0 0,22 0 0,-22 0 0,0 0 0,22-5 0,-22 5 0,0 0 0,17 0 0,-17 0 0,0 0 0,20-1 0,-20 1 0,0 0 0,19 0 0,-19 0 0,0 0 0,17-5 129,-17 5-129,0 0 0,23 0 0,-23 0-129,0 0 129,23-2 0,-23 2 0,0 0 0,19 0 0,-19 0 0,0 0 0,17 0 129,-17 0-258,0 0 129,0 0 0,21 0 0,-21 0 0,0 0 0,21 0 0,-21 0 0,0 0 0,20 0 0,-20 0 129,0 0-129,25 0 0,-25 0 0,0 0 0,20 0 0,-20 0 0,0 0 0,17 0 0,-17 0 0,0 0 0,0 0 0,0 0 0,17 0 0,-17 0 0,0 0 0,0 0 0,20 0 0,-20 0 0,0 0 0,20 0 0,-20 0 0,0 0 0,22 0 0,-22 0 0,0 0 0,17 0 0,-17 0 0,0 0 0,0 0 0,18 0 0,-18 0-129,0 0 129,17 0 0,-17 0 0,0 0 0,19 0 0,-19 0 0,0 0 0,20 0 0,-20 0 0,0 0 0,19 2 0,-19-2 0,0 0 0,20 1 0,-20-1 0,0 0 0,17 0 0,-17 0 0,0 0 0,17 0 0,-17 0 0,0 0 0,0 0 0,18 4 0,-18-4 0,0 0 0,22 1 129,-22-1-129,0 0 0,23 0 0,-23 0 0,0 0 0,0 0 0,21 0 0,-21 0 0,0 0 0,0 0 0,0 0 0,20 0 0,-20 0 0,0 0 0,21 0 0,-21 0 0,0 0 0,25 0 0,-25 0 0,0 0 0,22 0 0,-22 0 0,0 0 0,18 0 0,-18 0 0,0 0 0,21-1 0,-21 1 129,0 0-129,20-5 0,-20 5 0,0 0 0,0 0 0,20-5 0,-20 5-129,0 0 129,0 0 0,0 0 0,17-3 0,-17 3 0,0 0 0,0 0 0,0 0 0,22-5 0,-22 5 0,0 0 0,23-5 0,-23 5 0,17-1 0,-17 1 129,17 0-129,-17 0 0,0 0 0,22 0 0,-22 0 0,0 0 0,21 0 0,-21 0 0,17 0 0,-17 0 0,19 0 0,-19 0 0,17-3 0,-17 3 0,22-5 0,-22 5 0,21 0 0,-21 0 0,19-5 0,-19 5 0,22-1 0,-22 1 0,17-3 0,-17 3 258,0 0-258,0 0 0,21-9 0,-21 9 129,0 0-129,0 0 0,17-10 0,-17 10 129,0 0-129,20-17 0,-20 17 0,0 0 0,21-15 0,-21 15 0,0 0 0,0 0 0,20-15 0,-20 15 0,0 0 0,0 0 0,18-12 0,-18 12 0,0 0 129,0 0-129,0 0 0,20-21 0,-20 21 0,0 0 0,0 0 129,16-20-129,-16 20 0,0 0 0,0 0 0,15-20 0,-15 20 0,0 0 0,16-23 0,-16 23 0,0 0 0,20-26 129,-20 26-129,0 0 0,17-22 0,-17 22 0,0 0 0,14-19 0,-14 19 0,0 0 0,12-19 0,-12 19 0,0 0 0,0 0 0,11-17 129,-11 17-129,0 0 0,0 0 0,7-19 0,-7 19 129,0 0-129,0 0 0,0 0 0,3-17 129,-3 17-129,0 0 0,0-20 0,0 20 0,0 0 0,0-24 0,0 24 0,0 0 0,0-23 0,0 23 0,0 0 0,0 0 0,0-19 0,0 19 0,0 0 0,0 0 129,0 0-129,0 0 0,0-18 0,0 18 129,0 0-129,0 0 0,-10-16 0,10 16-258,0 0 258,0 0-129,-7-20 129,7 20-258,0 0 258,0 0-129,0 0 129,0 0 0,0 0-129,0 0 129,0 0 0,-11-16 0,11 16 0,0 0-129,0 0 129,0 0 0,0 0 0,-5-19-129,5 19 129,0 0 0,0 0-129,0 0-129,0 0 0,0 0-129,0 0-516,0 0-774,0 0-2064,0 0 129,0 0-645,-9-28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25T09:05:18.180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 contextRef="#ctx0" brushRef="#br0">916-3 903,'0'0'1419,"0"0"-258,0 0 0,0 0-129,0 0 129,0 0-258,0 0 0,0 0 0,0 0-129,0 0 0,0 0 0,0 0-258,0 0 129,0 0-129,0 0 0,0 0 0,0 0 0,0 0 0,0 0-129,0 0 258,0 0-258,0 0 0,0 0 0,0 0 0,0 0 0,0 0-129,-10-2 0,10 2 0,0 0 0,0 0-129,0 0 129,0 0-129,-18-1 0,18 1 0,0 0 0,0 0 0,0 0 0,-22 0-129,22 0 129,0 0-129,-17 0 0,17 0 129,0 0-129,-20 11 0,20-11 129,0 0-129,-19 7 0,19-7 0,-17 5 129,17-5-129,-22 4 0,22-4 0,-23 4 0,23-4 0,-26 11 0,26-11 0,-28 9 0,28-9 0,-25 9 0,25-9 0,-25 7 0,25-7 129,-17 7-129,17-7 129,-20 3-129,20-3 129,0 0-129,-25 7 258,25-7-258,-21 6 0,21-6 0,-25 9 0,25-9 0,-25 11 0,25-11 0,-28 10 0,28-10 0,-26 10 129,26-10-129,-27 10 0,27-10 0,-29 11 129,29-11 0,-30 9 0,30-9-129,-29 11 129,29-11 0,-22 9-129,22-9 129,-21 6-129,21-6-129,0 0 129,-21 11 0,21-11 0,0 0 0,-17 12 0,17-12 0,0 0 0,-21 13 0,21-13 0,0 0 0,-17 14 0,17-14 0,0 0 0,-17 17 0,17-17 0,0 0 0,-16 21 0,16-21 0,-9 20 0,9-20 0,-14 25 0,14-25-129,-17 30 129,4-13 0,4 1 0,0 1 0,1 0 0,0-2-129,-1 0 129,1 9 0,2-9 0,0 6 0,3-3 0,-4 2 0,4 5-129,0-2 129,0 3 0,2-4 0,-3 3 0,1-1 0,2 1 0,1-1 0,-3-3 0,1 1 0,1-1 0,-1 0 0,-1-2 0,3-2 0,-3 4 0,-2-2 129,4 1-129,-1-2 0,1 1 129,-4 0 0,3 0-129,1 5 258,1-7-129,0 3 0,-2-2-129,2 1 258,0 0-258,0 0 0,0 2 129,0-6-129,0 6 0,0 1 0,0 3 0,0-2 0,0 1 0,0 4 0,0-3 0,2 3 0,-2-1 0,0-1 0,0 2 0,0-1 0,0-1 0,0 0 0,1 2 0,-1 4 0,0-5 0,0 6 0,2 0 0,-2-2 0,1 1 0,-1-1 129,0-3-129,4-1 0,-3-2 0,1-4 0,-2 3 0,4-3 0,-2 1 0,1 1 0,0 2 0,-3 0 0,2 0 0,-2 0 0,0 2 0,0-2 0,0-3 0,0 1 129,0-4-129,0 6 129,0-3-129,0 1 129,1 5-129,1-3 129,2 2 0,-2-1-258,-1 4 258,6-5-129,-6 3 0,5-3-129,-6-1 129,2 1 0,3-1 129,-4 1-258,1-1 129,1 1 0,-3 3 0,0 3 0,5-7 0,-5 8 0,3-2 0,-2-1-129,2 1 129,2 2 0,-2-2 0,3-2 0,-6 2 0,0 1 0,2 0 129,-2-1-258,0 5 258,0-1-129,-2 1 0,-4 0 0,4-2 0,-1 0 0,0-2 0,0 0 0,2-1 0,1-5 129,0 3-129,0-3 0,0 2 258,0-5-258,-3 9 0,1-2 0,-1 5 129,-8 3-129,6-2 0,-7 7 0,4-5 0,-3 0 0,0-2 0,5-5-129,2-5 129,1-2 0,-2-2 0,3 3 0,2-6 0,-1 3-258,1-3 258,0 0 0,0 6 0,0-5 0,0 1 0,0 1 0,0-2 0,1 2 0,1-1 258,-2 2-258,1 0 0,-1 2 0,4 1 0,-3-1 0,-1 7 129,2 4-129,-2-3 0,0 5 129,0 1-129,0-7 0,0 5 0,0-10 0,0 2 0,0-10 0,0 3 0,0-7 0,0 2 0,0 1 0,0 1 0,0 0 0,4 0 0,-4 4 0,5-4 129,-4 1-129,3-3 0,-3 0 0,1 1 129,-2-2-129,0 2 129,0 0-129,0 0 0,0 2 0,0 0 0,0-1 0,0 0 0,0 0 0,0 3 0,0-1 0,0-1 0,0-1 0,0 0 0,0 6 0,0-5 0,0 1 0,0 1 0,0-5 0,0 6 0,0-3 0,0-3 0,0 1 0,0 1 0,0 0 0,0-1 0,0-19 0,0 31 0,0-31 0,0 32 0,0-32 0,0 28 0,0-28 0,0 26 0,0-26 0,0 27 0,0-27 0,1 30 0,-1-30 0,5 32-129,-5-32 129,3 31 129,-3-31-129,6 30 0,-6-30 0,5 30 0,-5-6 0,0-5 0,0 6 0,0 3-129,0 2 258,-3 3-258,-2 0 258,-1 3-258,0-3 129,3 0 0,-5 0 0,3-3 0,1 1 0,-1-4 0,2 2 0,-2 1 0,4-3 0,-1-1 0,2-3 0,0 4-129,0 0 129,0 0 0,0-1 0,0 0 0,0 1 0,2-4 0,-2 1 0,6-2 0,-5-3 0,1 2 0,-2-1 0,5-1 0,-4-1 0,1 1 0,-1 1 0,2 1 0,-1 2 0,-1-1 0,1-1 0,-1 5 0,-1-3 129,0 3-129,0-1 129,0 0-129,0-1 129,0-2-129,0 2 129,0-6 0,0 4-129,0-2 0,4 4 0,-4 2 0,1-6 0,-1 3-129,3-3 129,-3 0 0,0-20 0,0 33 0,0-33 0,0 26 0,0-26 0,0 21 129,0-21-258,0 20 129,0-20 0,0 19 0,0-19 0,3 24 0,-3-24 0,3 27 0,-3-27 0,7 29 0,-7-29 0,3 27 0,-3-27 0,7 23 0,-7-23 0,5 24 0,-5-24 0,6 22 0,-6-22 0,8 28 0,-8-28 0,5 32 0,3-16 0,-5 4 0,1-1 0,2-1 0,-1 0 0,-5-18 0,9 32 0,-9-32 0,4 22-129,-4-22 258,0 0-258,0 0 129,7 21 0,-7-21 0,0 0 0,0 0 0,10 23 0,-10-23-129,7 19 129,-7-19 0,0 0 0,20 25 0,-20-25 0,0 0 0,16 22 0,-16-22 0,0 0 0,22 14 0,-22-14 0,17 17 0,-17-17 0,20 16 0,-20-16 0,20 16 0,-20-16 0,22 13-129,-22-13 129,20 12 0,-20-12 0,26 12 0,-26-12 129,33 10-129,-33-10 0,31 11 0,-31-11 0,32 6 0,-15-4 0,-17-2 0,27 7 0,-27-7 0,29 6 129,-29-6-129,30 5 0,-30-5 0,26 6 0,-26-6 0,31 1 0,-31-1 0,30 9 0,-30-9 0,29 7 0,-12-5 0,-17-2 0,33 6 0,-16-1 129,0-4-129,3-1-129,-3 0 258,-17 0-129,31 0 0,-31 0 0,25 2 0,-25-2 129,20 0-129,-20 0 0,0 0 0,25 0 0,-25 0 0,0 0 0,23 0 0,-23 0 0,20 0 0,-20 0 129,22 0-129,-22 0 0,25 1 0,-25-1 129,23 0-129,-23 0 0,17 3 0,-17-3 129,20 0-129,-20 0 0,0 0 0,23 0 129,-23 0-129,20 0 0,-20 0 0,28 0 0,-28 0 0,33 0 129,-16 3-129,3 0 0,-20-3 0,33 4 0,-33-4 0,31 5 0,-31-5 0,21 1 0,-21-1 0,17 0 0,-17 0 129,0 0-129,18 0 0,-18 0 0,0 0 0,21 0 0,-21 0 0,23 0 0,-23 0 129,33 0-129,-33 0 0,33 0 0,-16 0 0,0 0 129,-17 0-129,35 0 0,-18 0 0,2 0 0,3 0 0,-2 4 0,-3-1 0,5-3 0,-22 0 0,28 1 0,-28-1 0,27 0 0,-27 0 0,25 0 0,-25 0 0,27 5 0,-27-5 0,28 0 0,-28 0 0,26 4 0,-26-4 0,23 1 0,-23-1 129,23 0-129,-23 0 0,22 0 0,-22 0 0,20 0 0,-20 0 0,23 0 0,-23 0 0,27 2 0,-27-2 0,25 3 0,-25-3 0,24 3 0,-24-3 0,30 0 0,-30 0 0,25 1 129,-25-1-129,20 3 0,-20-3 0,18 0 0,-18 0 0,0 0 0,24 7 0,-24-7 0,20 1 0,-20-1 0,22 3 0,-22-3 0,23 5 0,-23-5 0,18 1 0,-18-1 0,0 0 129,22 3-129,-22-3 0,0 0-129,22 0 258,-22 0-129,0 0 0,26 0 0,-26 0 0,20 0 0,-20 0 0,17 1 0,-17-1 0,22 0 129,-22 0-129,0 0 0,23 6 0,-23-6 0,0 0 0,17 2 0,-17-2 0,0 0 0,17 1 0,-17-1 0,0 0 0,0 0 0,19 0 0,-19 0 0,0 0 0,0 0 0,19 0 0,-19 0 0,0 0 0,18 0 0,-18 0 0,0 0 0,25 0 0,-25 0 0,20 0 0,-20 0 0,17 0 129,-17 0-129,0 0 0,24 0 0,-24 0 0,0 0 0,17 0 0,-17 0 0,0 0 0,21 0 0,-21 0 0,0 0 0,25 0 0,-25 0 0,0 0 0,22 0 0,-22 0 0,0 0 0,18 0 0,-18 0 0,0 0 129,0 0-129,21 4 0,-21-4 0,0 0 0,0 0 0,17 0 0,-17 0 0,0 0 0,0 0 0,0 0 0,20 0 0,-20 0 0,0 0 0,0 0 0,18 3 0,-18-3 129,0 0-129,17 1 0,-17-1 0,0 0 0,19 2-129,-19-2 129,0 0 0,22 0 0,-22 0 0,0 0 0,0 0 0,17 0 0,-17 0 0,0 0 0,0 0 0,0 0 0,0 0 0,0 0 0,22 0 0,-22 0 0,0 0 0,17 4 0,-17-4 0,17 2 0,-17-2 0,0 0 129,21 1-129,-21-1 0,0 0 0,0 0 0,0 0 0,0 0 0,17 0 0,-17 0 0,0 0 0,0 0 129,0 0-129,0 0 0,0 0 0,0 0 0,0 0 0,0 0 0,0 0 0,0 0 0,0 0 0,0 0 129,0 0-258,0 0 258,0 0-129,0 0 0,0 0 0,0 0 0,0 0 0,0 0 0,0 0 0,0 0 0,0 0 0,21 0 0,-21 0 0,0 0 0,0 0 0,0 0 0,0 0 129,17 6-129,-17-6 0,0 0 0,0 0 0,0 0 0,0 0 0,0 0 0,0 0 0,0 0 129,0 0-129,0 0 0,0 0-129,0 0 0,17 0-258,-17 0-645,0 0-1032,4-9-1935,-4-14-258,0-4-129,-4-13-387</inkml:trace>
  <inkml:trace contextRef="#ctx0" brushRef="#br0" timeOffset="1">2694 7839 129,'0'0'645,"0"0"0,0 0-129,-17-14 0,17 14 258,0 0 0,0 0 0,0 0 0,-11-17 129,11 17 0,0 0-516,0 0 129,-11-21-129,11 21 129,0 0 129,-11-20 0,11 20 129,0 0 0,-12-16 129,12 16 129,0 0-258,0 0 0,-17-16-129,17 16 0,0 0 0,0 0-129,-17-19 129,17 19-129,0 0-129,0 0 0,-16-19 0,16 19 0,0 0 0,0 0-129,0 0 0,0 0-129,0 0 129,0 0-258,0 0 0,0 0 0,0 0 0,0 0-258,0 0 258,0 0-129,0 0 0,0 0 0,0 0 0,0 0 0,0 0 129,0 13-129,0-13 129,5 18-129,-5-18 129,18 23 0,-18-23 0,19 28 0,-19-28 0,22 27-129,-22-27 129,23 25 0,-23-25 0,23 27 0,-23-27 0,22 19 0,-22-19 0,15 17 0,-15-17 0,18 17 0,-18-17 0,0 0 129,13 19-129,-13-19 0,0 0 0,0 0 0,13 18 0,-13-18 0,0 0 129,0 0-129,15 23 0,-15-23 0,8 16 129,-8-16-129,13 20 0,-13-20 0,0 0 129,10 23-129,-10-23 0,0 0 129,0 0-129,0 0 0,0 0 0,0 0 129,0 0-129,13 16 0,-13-16 0,0 0 0,0 0 0,0 0 0,0 0 129,0 0-129,0 0 0,0 18 0,0-18 0,0 0 0,0 0 0,0 0 0,0 0 0,0 0 0,0 0 129,0 0-258,11 19 129,-11-19 0,0 0 0,6 19 0,-6-19 0,0 0 0,6 19 0,-6-19 0,0 0 0,8 18 0,-8-18 0,0 0-129,9 17 129,-9-17 0,0 0 0,0 0 0,14 20 0,-14-20 0,0 0 0,0 0 0,0 0 0,0 0 0,12 19 0,-12-19 0,0 0 0,0 0 0,0 0 0,0 0 0,0 0 129,0 0-129,0 0 0,0 0 0,0 0 0,0 0 0,0 0 0,0 0 0,0 0-129,0 0 129,0 0 0,0 0 0,0 0 0,0 0 0,0 0 0,0 0 0,0 0 0,0 0 0,0 0-129,0 0 129,0 0 0,13 18 0,-13-18 0,0 0 0,0 0 0,0 0 0,0 0 0,17 13 0,-17-13 0,0 0 0,0 0 0,0 0 0,0 0 0,0 0 0,0 0 129,0 0-129,0 0 0,0 0 0,0 0 0,0 0 0,0 0-129,0 0 129,0 0 0,0 0 0,0 0 0,0 0 0,0 0 0,0 0 0,0 0 0,0 0 0,0 0 0,0 0 0,0 0 0,0 0 0,0 0 0,0 0 0,0 0 0,0 0 0,0 0 0,0 0 0,0 0 0,0 0 0,0 0 0,0 0 0,8 18 0,-8-18 129,0 0-129,0 0 0,0 0 0,7 18 0,-7-18 0,0 0 0,0 0 0,0 0 0,0 0 0,0 0 0,0 0 129,0 0-129,0 0 0,0 0 0,11 17 129,-11-17-129,0 0 258,0 0-258,0 0 129,0 0-129,0 0 129,0 0 0,0 0 0,0 0 0,0 0 0,0 0 0,0 0 0,0 0 0,0 0 0,0 0-129,0 0 129,0 0-129,-4 19 129,4-19-129,0 0 0,-21 20 0,21-20 0,0 0 0,-21 22 0,21-22 0,-19 19 0,19-19 0,-22 17 0,22-17 0,-20 16 129,20-16-129,-23 13 0,23-13 0,-20 10 0,20-10 0,-19 10 0,19-10 0,-21 10 0,21-10 129,-19 10-258,19-10 129,-20 9 129,20-9-258,-19 14 129,19-14 129,0 0-129,-23 16 0,23-16 0,0 0 0,-25 21 0,25-21 0,-15 18 0,15-18 0,-19 18-129,19-18 129,0 0 0,-20 20 0,20-20 0,0 0 0,0 0-129,0 0 129,-17 17 129,17-17-129,0 0 0,0 0 0,0 0 0,0 0 0,-19 14 129,19-14-129,0 0 0,0 0 0,-18 12 0,18-12 0,0 0 129,-17 20-129,17-20 0,0 0 0,-21 23 0,21-23 0,0 0 0,-23 23 0,23-23 0,0 0 0,-18 14 0,18-14 0,0 0 0,0 0 0,0 0 0,0 0 0,0 0 0,0 0 0,0 0 0,0 0 0,0 0 0,0 0 0,0 0 0,0 0 0,0 0 0,0 0 0,0 0 0,0 0 0,0 0 0,0 0-129,0 0 0,0 0 0,0 0 0,0 0-258,0 0 0,0 0-258,0 0-645,0 0-387,0 0-1419,0-30-645,3 13 0,-3-13 0,12 14-129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25T09:06:15.549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 contextRef="#ctx0" brushRef="#br0">3096 135 129,'0'0'1677,"0"0"0,0 0-258,0 0-258,0 0 129,0 0-258,0 0-129,0 0 0,0 0-129,-9 5-258,9-5 258,0 0-129,0 0-129,0 0 129,-20 1-129,20-1 129,0 0-258,0 0-129,0 0 0,0 0 129,0 0-129,0 0-129,0 0 129,0 0 0,-19 0 0,19 0 0,0 0 0,0 0 129,0 0-129,-17-4-129,17 4 129,0 0-129,0 0 129,0 0-129,0 0 0,-19-2 129,19 2 0,0 0-129,0 0 129,0 0-129,-17-6 129,17 6 0,0 0-129,-18-6 0,18 6 258,-21-6-258,21 6 0,-17-1 0,17 1 0,0 0 0,-23-5-129,23 5 129,0 0-129,-20-9 129,20 9-258,0 0 258,-22-11-258,22 11 258,0 0-258,-24-13 258,24 13-258,-19-6 258,19 6-129,-19-2 0,19 2 129,-21-3-129,21 3 129,-24-3 0,24 3-129,-24-1 129,24 1 0,-33-5 0,33 5 0,-33-1-129,33 1 0,-29-3 129,29 3-129,-29-3 0,29 3 129,-27-3-129,27 3 129,-29-4-129,12 1 129,-2 1-129,-1 0 258,0-1-645,0 2 516,-4-1-387,0 1 258,3-2-258,0 3 258,2-2-258,2 2 258,17 0 0,-29-1 129,29 1-129,-28-3 0,28 3 0,-25-3 0,25 3 129,-30-1-129,10-2 0,0 1 0,3 1 0,-3 1 0,-2-4 0,2 3 0,-2-1 0,1 2 0,4 0 0,17 0 0,-31-3 0,31 3 129,-33-1-129,33 1 0,-26 0 0,26 0 0,-27-2 0,27 2 0,-32 0 0,15 0 0,-5 0 0,-3 0 0,-1 0 0,-4 0 129,-1 0-129,2 0 0,1 0 0,0 2 0,5-1 0,4 2 0,19-3 0,-31 3 0,31-3 0,-31 4 0,31-4 0,-29 0 0,12 0 0,0 0 0,0 0 0,-4 0 0,4 0 0,-1 0 0,18 0 0,-34 0 0,34 0 0,-33 1 0,33-1 0,-31 0 0,31 0 0,-25 2 0,25-2 0,-23 0 0,23 0 0,-22 3 0,22-3 0,-28 0 0,28 0 0,-32 1 0,13-1 0,1 0 0,1 0 0,-5 0 0,5 0 0,17 0 0,-31 2 0,31-2 0,-30 0 0,30 0 0,-28 0 0,28 0 0,-29 0 0,7 0 0,5 0 0,-4 0 0,3 0 0,1 0 0,-3 0 0,20 0 0,-28 0 0,28 0 0,-21 0 0,21 0 0,-27 0 0,27 0 0,-34 0 0,34 0 0,-32-2 0,32 2 0,-28-1 0,28 1 0,-28 0 0,28 0 0,-19 0 0,19 0 0,-20-3 0,20 3 0,0 0 0,-23 0 0,23 0 0,0 0 0,-20 0 0,20 0 0,-22 0 0,22 0 0,-20-2 0,20 2 0,-22 0 0,22 0 0,-31 0 129,31 0-129,-29-1 0,29 1 0,-30 0 0,30 0 0,-25 0 0,25 0 0,-21 0 0,21 0 0,0 0 0,-25-4 0,25 4 0,0 0 0,-25-3 0,25 3 0,-19-3 0,19 3 0,-20 0-129,20 0 129,-21 0 0,21 0 0,-21 0 0,21 0 0,-21 0 0,21 0 0,-22 0 0,22 0 0,-19 0 0,19 0 0,0 0-129,-21 3 129,21-3 0,0 0-129,-19 8 129,19-8 0,0 0-129,-22 15 129,22-15 0,0 0 0,-23 24 258,23-24-258,-17 16 258,17-16-258,0 0 387,-23 26-387,23-26 258,-14 21-129,14-21-258,-11 16 258,11-16-129,0 0 0,-14 24 0,14-24 0,0 0 0,0 0-129,-12 22 129,12-22 0,0 0 0,-5 19 0,5-19-129,0 0 129,-6 18 0,6-18 0,0 0-129,-6 23 129,6-23 0,0 0 0,-3 20 0,3-20 0,0 17-258,0-17 258,0 18 0,0-18 0,0 18-129,0-18 129,0 0 0,0 21 0,0-21 0,0 0 0,0 24-129,0-24 129,3 18 0,-3-18 0,0 0 0,6 23 0,-6-23 0,0 0 0,8 21 0,-8-21 0,0 0 0,7 22 0,-7-22 0,0 0 0,7 20 0,-7-20 0,0 0 0,7 21-129,-7-21 129,0 0 0,8 25 0,-8-25 0,0 0 0,9 24 0,-9-24 0,10 20 0,-10-20 0,7 14 0,-7-14 0,0 0 0,13 23 0,-13-23 0,9 16 0,-9-16 0,8 18 0,-8-18 0,8 23-129,-8-23 129,7 19 0,-7-19 0,10 20 0,-10-20 0,9 20 0,-9-20 0,9 17 0,-9-17 0,11 20 0,-11-20 0,9 18 0,-9-18 0,0 0 0,16 24 0,-16-24 0,0 0-129,15 20 129,-15-20 0,0 0 0,19 24 0,-19-24 0,0 0 0,20 22 0,-20-22 0,0 0 0,23 20 0,-23-20 0,18 13 0,-18-13 0,18 14 0,-18-14 0,20 10 0,-20-10 0,17 7 0,-17-7 0,19 10 0,-19-10 0,19 7 0,-19-7 0,20 3 129,-20-3-129,23 6 0,-23-6 0,29 4 0,-29-4 0,27 3 0,-27-3 0,34 5 0,-34-5 129,32 2-129,-32-2 0,28 0 0,-28 0 0,31 3 0,-31-3 0,30 0 0,-30 0 0,26 0 0,-26 0 129,28 0-129,-28 0 0,25-5 0,-25 5 0,28-5 0,-28 5 0,26-3 0,-26 3 0,30-3 0,-13 2 0,-17 1 0,32-3 0,-32 3 0,34-4 0,-34 4 0,31-5 0,-31 5 0,31-4 0,-31 4 0,33-5 0,-15 3 0,-18 2 0,33-6 0,-16 5 0,0-1 0,5 1 129,-5-2-129,0 0 0,2 0 0,-2 3 0,3-1 0,-2-1 0,-1-2 0,0 2 0,4 1 0,-4-3 0,0 3 0,0-1 0,-17 2 0,32-3 0,-13 2 0,-2-1 0,0 2 0,-17 0 0,31-4 0,-31 4 0,30-1 0,-30 1 0,24-2 0,-24 2 129,20-3-129,-20 3 0,19 0 0,-19 0 0,0 0-129,25 0 129,-25 0 0,18 0 0,-18 0 0,24 0 0,-24 0 0,25 3 129,-25-3-129,26 2 0,-26-2 0,19 1 0,-19-1 0,20 0 0,-20 0 0,17 3 0,-17-3 0,20 3 0,-20-3 0,23 1 0,-23-1 0,26 6 0,-26-6 0,25 5 0,-25-5-129,25 5 129,-25-5 0,22 1 0,-22-1 0,20 3 0,-20-3 0,26 5 0,-26-5 0,19 5 0,-19-5 0,22 2 0,-22-2 0,18 3 0,-18-3 0,20 4 0,-20-4 0,0 0 0,24 4 0,-24-4 0,0 0 0,21 4 0,-21-4 0,20 2 0,-20-2 0,24 1 0,-24-1 0,26 3 0,-26-3 0,28 2 0,-28-2 0,19 0 0,-19 0 0,20 1 0,-20-1 0,0 0 0,23 0 0,-23 0 0,23 0 0,-23 0 129,28 0-129,-11 0 0,2 0 0,1 0 0,0 0 0,-1 0 0,-2 0 0,1-1 0,-18 1 0,25-2 0,-25 2 0,17-3 0,-17 3 0,0 0 258,25-3-258,-25 3 0,20-4 0,-20 4 0,31-7 0,-31 7 0,33-6 0,-33 6 0,31-7 129,-31 7-129,26-7 0,-26 7 0,22-6 0,-22 6 0,0 0 0,23-7 0,-23 7 0,0 0 0,23-7 0,-23 7 0,21-9 0,-21 9 0,27-9 129,-27 9-129,27-9 0,-27 9 0,29-12 0,-29 12 0,23-14 0,-23 14 0,18-7 0,-18 7 0,0 0 0,21-12 0,-21 12 0,0 0 0,0 0 129,22-11-258,-22 11 129,0 0 0,17-7 129,-17 7-129,0 0 0,0 0 0,20-10 0,-20 10 0,0 0 0,0 0 0,19-9 0,-19 9 0,0 0 0,0 0 0,17-13 0,-17 13 0,0 0 129,18-13-129,-18 13 0,0 0 0,27-20 0,-27 20-129,18-13 129,-18 13 129,19-15-129,-19 15 0,20-10 0,-20 10 0,17-9 0,-17 9 0,0 0 0,23-17 0,-23 17 0,0 0 0,18-16 0,-18 16 0,0 0 0,13-21 0,-13 21 0,0 0 0,19-19 0,-19 19 0,0 0 0,0 0 129,22-20-258,-22 20 258,0 0-129,9-20 0,-9 20 0,11-20 129,-11 20-129,5-19 0,-5 19 129,7-24-129,-7 24 0,8-27 0,-8 27 0,8-26 0,-8 26 0,12-30 0,-12 30 0,10-30 0,-10 30 0,10-30 129,-10 30-129,8-22 0,-8 22 129,6-18-129,-6 18 129,0 0-129,7-18 129,-7 18-129,0 0 0,0 0 129,0-21-129,0 21 0,0 0 0,0-21 0,0 21 0,0 0 0,-7-18 0,7 18 0,0 0 0,0 0 0,-7-19 0,7 19 0,0 0 0,0 0 0,-11-19 0,11 19 0,0 0-129,0 0 129,-8-19 0,8 19 0,0 0-129,0 0 129,0 0-129,0 0 129,0 0-129,0 0 0,0 0 0,0 0 0,0 0-129,0 0-387,0 0-129,0 0-516,0 0-1161,0 0-1419,0 0 0,-22 0-258,22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25T09:06:20.108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 contextRef="#ctx0" brushRef="#br0">-3 0 258,'17'2'1290,"-17"-2"-387,0 0 0,0 0-129,0 0 129,0 0-129,0 0 129,0 0-258,0 0 129,0 0-258,0 0 0,0 0 129,0 0-129,0 0 129,0 0-129,0 0 129,0 0-258,0 0 129,0 0-129,0 0 129,0 0-258,0 0 129,0 0 129,0 0-258,0 0 129,0 0-129,0 0 0,0 0 0,0 0 0,0 0-129,0 0 0,0 0 0,0 0 0,0 0 0,0 0 0,0 0 0,0 0-129,0 0 129,0 0-129,0 0 129,0 0-129,0 0 0,0 0 0,0 0 0,0 0 0,0 0 129,0 0-129,0 0 129,0 0-129,0 0 0,0 0 0,20 0 0,-20 0 0,0 0 0,0 0 0,0 0 0,17 0 0,-17 0 0,0 0 0,0 0 0,0 0 0,20 0 0,-20 0 0,0 0 0,0 0 0,0 0 258,20 1-258,-20-1 0,0 0 0,0 0 129,22 5-129,-22-5 129,0 0-129,17 2 0,-17-2 129,0 0-129,20 4 129,-20-4-129,0 0 129,19 2-129,-19-2 0,0 0 129,22 4-129,-22-4 0,0 0 129,26 6-129,-26-6 0,17 3 0,-17-3 129,19 3-129,-19-3 0,20 3 0,-20-3 0,0 0 0,22 3 129,-22-3-129,0 0 0,17 0 0,-17 0 0,0 0 0,17 1 0,-17-1 129,0 0-258,23 5 129,-23-5 129,0 0-129,22 3 0,-22-3 0,0 0 0,0 0-129,17 5 258,-17-5-129,0 0 0,0 0 0,17 5-129,-17-5 129,0 0 0,0 0 0,0 0 129,20 12-129,-20-12 0,0 0 0,0 0 0,0 0 0,16 20 0,-16-20 0,0 0 0,14 27 0,-14-27 0,9 27 0,-1-11 0,0 4 0,0 0 0,-2 0 0,-2-3 0,-2 6 0,4-7 129,-1 1-129,-5-17 0,5 31 0,-5-31 0,6 32 0,-5-12 0,4-1 0,-2 1 0,2 4 0,-4 2 0,4-2 0,0 3 0,-1 0 0,-1 5 0,2-6 0,1 1 0,-3 3 0,-1-3 0,3-1 0,-2-3 0,0-3 0,-2 0 0,-1-3 0,0 2 0,0 1 0,3 0 0,-3 7 129,4-1 129,-4 4-129,0 3 129,1 0 0,2 1-129,-3-1 0,3 4 129,-1-9-258,-1 10 0,4-8 0,-3 0 129,-2 6-129,0 0 129,0-1 129,0 4 0,0 4-129,-2 4 0,-4 6 0,4 6 0,-1 5-129,2-1 129,-2 0-129,3 5 129,-4-1-129,4-1 129,0-3-129,0-3 129,0-9-129,4 1 129,-3-4 0,1 4 0,-2-8 129,0 2-129,-2-3 0,2 0 129,-8 0 0,7 1-129,-5 2 0,4 4 0,2 0-129,-3 4 129,1-3 0,1 6 0,-4 0-129,4 2 129,-1-10 0,-4-2-129,3-4 129,-2 1-129,2-4 129,0-3-129,0 2 0,1-1 129,-2 3 0,2 2-129,2-3 129,-2 6-129,-1-9 0,3 3 129,0-2-129,0-2 129,0 0-129,0 1 0,-1-1 129,-1 4-129,1-6 0,-2-1 129,-2 3-129,0 0 0,-1 1 129,3 1-129,-3 1 129,-5 7-903,9 10-258,-12-8-129,13 3 129,1-51 0,0 0 1032,-14 92-1161,6-54 129,2 12 0,0-15 903,-5 5 258,4 4-129,-3-2 129,2 4-258,-8 2 258,7 2-258,-2 0 129,3 2 0,4-6-129,-7-1 258,8-6-258,-5 0 258,6 0-258,-2-3 129,-2-1 0,2-4 0,0 1 0,2-1 0,1 4 0,-1-4 0,-4-1 0,3-1 129,0-2-129,1 4 0,-1-2 0,-2-1 0,-1 4 0,3-1 0,-2 7 258,2-2-258,-1-2 258,-1 2-129,-1-2 0,1 2 0,4 1 129,-3-3-258,0 1 0,1-1 129,-2 1-129,5 2-129,-3-1 129,0 0 0,0-1 0,1 8 0,-3-7 0,4 0 129,-5 1-129,3 1 0,-2-3 0,3 2 0,-1-1 0,-1-6 0,2 6-129,2-3 129,-2 5 0,-1-5 0,2 1 0,-1-4 0,2 3 0,-1 0 0,-4-4 0,2 1 0,0 1 0,0-4 0,1 1 0,-1-1 0,0-1 0,1 1 0,-1 0-129,3-1 129,-3 1-129,3 2 129,0 1 0,-1 0 0,-2 2-129,1 1 129,0-5 0,-2 2 129,2-4-129,1 5 0,-1-5 0,-1-2 0,1 3 0,2-2 129,-1 2-129,-1-1 0,-1 7 0,0-3 0,2 3 0,-3 1 0,3-1 0,-1 0 0,-2 0 0,2-6 0,2 3 0,-1-1 0,1-2 0,-2-7 0,2 5 0,-3 0 0,3-3 0,0 3 0,0-6 0,0 1 0,0 0 0,-2-3 0,1 0 0,1 2 0,-2 1 0,2 0 0,0 0 0,0 1 0,0 4 0,0-5-129,0 6 129,0-1-129,0-2 129,0 3-129,0-6 258,0 7-387,0-5 258,0 3 0,-1-3 0,1 4 0,-3-3 0,1 2 129,2-3-129,-1 1 0,-1-2 0,2 3 0,-3-5 0,1-2 0,2 2 0,0 0 0,0-3 0,-1 2 0,1-1 0,-2 0 0,2 3 0,-3 1 129,2-3-129,1 0 0,0 0 0,0-1 0,0-17 0,0 31 0,0-31 0,0 32 0,0-32 0,0 31 0,0-15 0,0-16 0,0 32 0,0-14 0,0-18 0,0 27 0,0-27 0,0 24 0,0-24 0,0 27 0,0-27 0,0 27 0,0-27 0,0 27 0,0-27 0,0 27 0,0-27 0,0 23 0,0-23 0,0 19 0,0-19 1548,1 18-387,-1-18-129,0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25T09:06:25.473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 contextRef="#ctx0" brushRef="#br0">1293 0 1,'0'0'1160,"0"0"1,0 0-258,0 0-129,0 0 0,0 0-258,0 0 129,0 0 129,0 0-516,0 0 129,0 0-129,0 0 129,0 0-129,0 0-129,0 0 0,0 0 258,0 0-129,0 0 0,0 0 129,0 0-129,0 0 129,0 0 0,0 0 0,0 0 129,0 0-258,0 0 0,0 0 258,0 0-258,0 0-129,0 0 129,0 0-129,0 0 129,0 0-129,0 0 0,0 0 0,0 0 0,0 0 0,0 13 0,0-13 0,0 0-129,0 20 129,0-20-129,0 23 258,0-23-258,-3 20 0,3-20 129,0 17 0,0-17 129,0 19-129,0-19 129,0 0 0,0 21 129,0-21-258,0 0 129,-1 16 0,1-16 0,0 0-129,0 0 129,0 0-129,-2 21 258,2-21-258,0 0 0,0 0 0,0 0 0,-4 19-129,4-19 0,0 0 129,-2 19-129,2-19 0,0 0 129,0 0-129,0 0 129,0 0-129,0 0 129,0 0 0,-8 18 0,8-18 0,0 0 0,0 0 0,0 0 129,0 0-129,0 0 0,0 0 129,0 0 0,0 0-129,-12 20 129,12-20 129,0 0-129,0 0 0,0 0-129,0 0 129,0 0 0,-22 16-129,22-16 129,0 0-129,0 0 0,-22 8 0,22-8 0,0 0 129,0 0-129,-21 8 129,21-8-129,0 0 0,0 0 0,-17 4 0,17-4 0,0 0 0,0 0 0,-17 0-129,17 0 129,0 0-129,0 0 0,-19 0 129,19 0-129,0 0 0,0 0 0,-20-3 129,20 3-129,0 0 0,-19-3 0,19 3 0,-18-6 129,18 6-129,-17-4 0,17 4 0,-19-3 0,19 3 0,-20-3 0,20 3 0,-17-4 0,17 4 0,-17-2 0,17 2 0,-17-2 0,17 2 0,-22-4 0,22 4 0,-23-2 0,23 2 0,-24-6 0,24 6 0,-24-5 0,24 5 0,-24-3 0,24 3 0,-24-5 0,24 5 0,-33-6 0,33 6 0,-31-5 0,12 2 0,2 2 0,0-2 0,0 3-129,-3 0 129,0 0 0,-2 0 0,-1 0 0,0 0 0,-2 0 0,3 0 0,-1 0 0,4 0 0,2 3 0,17-3 0,-31 1 0,31-1 0,-23 2 0,23-2 0,0 0 0,-23 1 0,23-1 0,0 0 0,-23 0 0,23 0 0,0 0 0,-18 0 0,18 0 0,0 0 0,-20 3 0,20-3 0,-17 8-129,17-8 129,-25 5 0,25-5 0,-24 4 0,24-4 0,-24 6 0,24-6 0,-21 4 0,21-4 0,-17 2 129,17-2-258,-17 1 129,17-1 0,0 0 0,-22 0 0,22 0 0,0 0 0,0 0 0,-22 10 129,22-10-129,0 0 0,-22 3-129,22-3 129,0 0 0,-21 3 0,21-3 0,0 0 0,-22 4 0,22-4 0,-17 0 0,17 0 0,-19 1 0,19-1 0,0 0 0,-23 0 0,23 0 0,0 0 0,0 0 0,-17 5 0,17-5 0,0 0 0,0 0 0,0 0 0,0 0 0,-17 4 0,17-4 0,0 0 0,0 0 0,0 0 0,0 0 0,0 0 0,0 0 0,-17 0 0,17 0 0,0 0 0,0 0 0,0 0 0,0 0 0,-17 6 0,17-6 0,0 0 0,0 0 0,0 0 0,0 0 0,0 0 0,0 0-129,0 0 129,0 0 0,0 0 0,0 0-129,0 0 129,0 0-129,0 0 0,0 0 0,0 0 0,0 0-129,0 0-129,0 0 0,0 0 0,0 0-387,0 0-129,0 0-516,0 0-129,0 0-774,0 0-1548,0 0 0,0 0 0,11 0 0</inkml:trace>
  <inkml:trace contextRef="#ctx0" brushRef="#br0" timeOffset="1712.16">36-43 645,'2'-9'1806,"-2"9"-774,0 0-129,0 0 258,0 0 0,0 0-129,0 0-129,0 0-129,0 0 0,0 0-129,0 0-129,0 0 0,0 0-258,0 0 0,0 0-129,0 0 129,0 0 0,0 0 0,0 0 0,0 0 129,0 0 0,0 0-129,0 0 258,0 0 0,0 0-129,0 0 258,0 0-129,0 0 0,0 0 0,0 0 129,0 0-258,0 0 129,0 0-129,0 0 0,0 0-129,0 0 0,0 0 0,0 15 0,0-15-129,-5 18-129,5-18 258,-14 29-129,5-12-129,-2 3 129,-2-1-129,1 5 0,1-2 0,-1-1 129,1-2-258,-1-2 258,2 0-129,-1 0 0,11-17 0,-18 26 0,18-26 0,-16 17 0,16-17 0,0 0 0,-12 17 129,12-17-129,0 0 0,0 0 0,0 0 0,-11 16 0,11-16 0,0 0 129,-11 19-129,11-19 0,0 0 0,-14 21 0,14-21 0,0 0 0,-12 19 0,12-19 0,0 0 0,0 0 0,-20 20 0,20-20 0,0 0 0,0 0 0,-19 13 0,19-13 0,0 0 0,0 0 0,0 0 0,0 0 0,0 0 0,-15 17 0,15-17 0,0 0 0,0 0 0,0 0 129,0 0-258,0 0 129,0 0 0,0 0 0,0 0-129,0 0 0,0 0 129,0 0-129,0 0 0,0 0 0,0 0-129,0 0 129,0 0 0,0 0 0,0 0 129,0 0-129,12 10 0,-12-10 129,26 3-129,-9 1 129,4-1 0,2 4-129,-2-1 258,4-1-129,-3 3 0,4-2 0,-2 8 129,-1-4-258,-1 5 258,-4-7-258,2 3 129,-3 0 0,-17-11 0,28 19-129,-28-19 258,19 10-129,-19-10 0,0 0 129,18 12-129,-18-12 0,0 0 0,0 0 129,21 14-129,-21-14 0,0 0 0,0 0 0,15 20 0,-15-20 0,0 0 0,16 20 0,-16-20 129,0 0-129,0 0 0,15 16 0,-15-16 0,0 0 129,0 0-129,0 0 0,11 20 0,-11-20 0,0 0 129,0 0-129,0 0 0,0 0 0,0 0 129,0 0-129,0 0 0,0 0 0,0 0 0,0 0 0,0 0-129,0 0-258,0 0 0,0 0-387,19 7-387,-19-7-903,0 0-1677,21 4 0,-21-4-258,27 3 387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060B70-99F6-46DC-AC28-61E24B2D140B}" type="datetimeFigureOut">
              <a:rPr lang="en-US" smtClean="0"/>
              <a:t>10/21/2025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C5726B-EDCE-4FB2-B912-544BAE2860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4176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C5726B-EDCE-4FB2-B912-544BAE28603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8078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A252740-BEA0-4262-8B53-82C688DB247C}" type="slidenum">
              <a:rPr lang="en-US">
                <a:solidFill>
                  <a:prstClr val="black"/>
                </a:solidFill>
              </a:rPr>
              <a:pPr>
                <a:defRPr/>
              </a:pPr>
              <a:t>18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6758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907DDD-D5F5-4BDC-A0E4-DE9693AB78B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" pitchFamily="34" charset="0"/>
                <a:ea typeface="+mn-ea"/>
                <a:cs typeface="+mn-cs"/>
              </a:rPr>
              <a:pPr marL="0" marR="0" lvl="0" indent="0" algn="r" defTabSz="9143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664120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9E075F-4FBC-4D96-B459-C2DCA0C97FAF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8393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907DDD-D5F5-4BDC-A0E4-DE9693AB78B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" pitchFamily="34" charset="0"/>
                <a:ea typeface="+mn-ea"/>
                <a:cs typeface="+mn-cs"/>
              </a:rPr>
              <a:pPr marL="0" marR="0" lvl="0" indent="0" algn="r" defTabSz="9143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563232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10/21/2025 9:01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0707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10/21/2025 9:01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48812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10/21/2025 9:01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2288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C5726B-EDCE-4FB2-B912-544BAE286033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413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F143E4-26C6-4987-B4A3-5F5DA31F31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19ABEC-F22E-4750-8F7B-986691A736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C850F1-86DD-47FA-AA09-8F0443B319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1F6AB6-6FBF-4B63-A5C3-90DEBBF6936C}" type="datetimeFigureOut">
              <a:rPr lang="en-US" smtClean="0"/>
              <a:t>10/21/2025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6DF0AB-5709-427E-99F8-9AFF94B7EB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BB9FC4-A5F5-443E-B9FF-9CB03F8CC2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B39918-DA79-48AC-B68B-B37A210F08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982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A1AD8-B570-440D-98DB-64A25B2C58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4C35DB-10DE-45D9-A523-02FF85A900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A93CAF-3D0C-4C8B-A767-BFC53C5371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1F6AB6-6FBF-4B63-A5C3-90DEBBF6936C}" type="datetimeFigureOut">
              <a:rPr lang="en-US" smtClean="0"/>
              <a:t>10/21/2025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8A0737-1823-4EF3-949A-8F96463673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4C1D0D-71E2-4523-9B71-68375E0218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B39918-DA79-48AC-B68B-B37A210F08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9897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4DB7D4E-D9C1-49F9-BF76-72045EE7BF9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18D512D-DB52-4E82-AA77-DD72EA4215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AC6FA2-E6B6-4C1A-8C85-1E072DBF96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1F6AB6-6FBF-4B63-A5C3-90DEBBF6936C}" type="datetimeFigureOut">
              <a:rPr lang="en-US" smtClean="0"/>
              <a:t>10/21/2025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BDEB7C-9619-4B93-A157-1F0D4BB770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524399-EC6B-4488-B571-E3D1E2746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B39918-DA79-48AC-B68B-B37A210F08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2528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6670834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AA99E1-22EC-4BE7-B70D-77266DEA2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86756A-44CE-457A-88B9-1887ED7240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EF11C3-7A4E-4FC2-A149-97BCD028E5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1F6AB6-6FBF-4B63-A5C3-90DEBBF6936C}" type="datetimeFigureOut">
              <a:rPr lang="en-US" smtClean="0"/>
              <a:t>10/21/2025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582DEE-EF0E-434E-B9D8-D902C40C3C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59D6BE-67D4-4FB2-97E7-E4C626FF84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B39918-DA79-48AC-B68B-B37A210F08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6337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6AF931-645C-470C-B403-3C599EBA1F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957DFB-D745-4515-98BA-A0E5028E19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8E6EA0-469D-48B0-BD00-6B85D09F00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1F6AB6-6FBF-4B63-A5C3-90DEBBF6936C}" type="datetimeFigureOut">
              <a:rPr lang="en-US" smtClean="0"/>
              <a:t>10/21/2025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D4540D-10F1-4AE6-9529-25EAA9D003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2291CE-90AA-43CC-A908-DF9B334623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B39918-DA79-48AC-B68B-B37A210F08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7492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54500-4EBF-41D4-AFB5-19706DD1C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C7329C-0147-40FC-A59C-090DA2FAD2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361EC1-8828-44B2-A434-F9BF4B122D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BA7F00-8EF7-4151-BE61-CD7E7D3B16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1F6AB6-6FBF-4B63-A5C3-90DEBBF6936C}" type="datetimeFigureOut">
              <a:rPr lang="en-US" smtClean="0"/>
              <a:t>10/21/2025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42C5B3-FBE3-4D7C-B98F-E919A96055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EE9D00-C0DB-48E3-BC69-911AA209D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B39918-DA79-48AC-B68B-B37A210F08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237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D9FF4D-59A6-43AF-9410-2FC8E6431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86E2A0-31B8-469F-8544-2A0A5B8AA4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6C167C-11D7-4FF8-83C3-175D3089B8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5CA13DF-687D-44FA-B1D4-D49D2C31E52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A6CD988-5FE6-4D9D-93E1-924B3134EA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969924A-07D4-4D1F-B6DD-FD5CDFB008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1F6AB6-6FBF-4B63-A5C3-90DEBBF6936C}" type="datetimeFigureOut">
              <a:rPr lang="en-US" smtClean="0"/>
              <a:t>10/21/2025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435073-4279-40D6-B3C1-94F0272CA1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4B513D9-2448-4428-B74C-BC28A5578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B39918-DA79-48AC-B68B-B37A210F08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8599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B403A-4B5D-460F-A7C1-4D715645E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22F7E62-C369-4552-87A4-38F0B75931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1F6AB6-6FBF-4B63-A5C3-90DEBBF6936C}" type="datetimeFigureOut">
              <a:rPr lang="en-US" smtClean="0"/>
              <a:t>10/21/2025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B93227-4F3E-4BC8-A5F6-1D222641D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8186EF-B991-4F28-B587-8C4C35630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B39918-DA79-48AC-B68B-B37A210F08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4821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340FDC1-31F1-4BE5-8940-307A0E0D3F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1F6AB6-6FBF-4B63-A5C3-90DEBBF6936C}" type="datetimeFigureOut">
              <a:rPr lang="en-US" smtClean="0"/>
              <a:t>10/21/2025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82A19FE-C278-4727-A812-074F0DAB2F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4E26F8-64B7-47E8-9809-38C32759AF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B39918-DA79-48AC-B68B-B37A210F08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827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A7B89-200A-484D-BE17-EADD10E19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870598-E1E6-435C-A0D7-FB2BABA7AA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D857E5-E40A-4D15-A3EA-3D72F81E4C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97D3CE-98EF-40F0-B06B-60D2220A18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1F6AB6-6FBF-4B63-A5C3-90DEBBF6936C}" type="datetimeFigureOut">
              <a:rPr lang="en-US" smtClean="0"/>
              <a:t>10/21/2025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3B86E9-3B21-41D8-A9E0-80CBF767BB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0DA82A-3405-436D-A817-DF164E0D92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B39918-DA79-48AC-B68B-B37A210F08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4226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4BC0A-2FB5-4265-9ACB-D39B74042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EF0322F-B174-4DD9-AA07-6BC73C746D7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DB50EC-A7DD-4AD7-B3E6-6097530062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153E79-A0F8-4D4E-9A80-465CCD3770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1F6AB6-6FBF-4B63-A5C3-90DEBBF6936C}" type="datetimeFigureOut">
              <a:rPr lang="en-US" smtClean="0"/>
              <a:t>10/21/2025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FE5092-1323-4875-80AF-03EE4169F7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982D39-C993-40A7-BB30-A8D2A2F801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B39918-DA79-48AC-B68B-B37A210F08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7674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1E2788B-9F16-43CD-940E-9406802DDA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9ACD23-A7F9-49DA-BAEE-C291E4437E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E8503E-35B7-4A78-B351-5E310591318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1F6AB6-6FBF-4B63-A5C3-90DEBBF6936C}" type="datetimeFigureOut">
              <a:rPr lang="en-US" smtClean="0"/>
              <a:t>10/21/2025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628E67-0B83-4F30-BD83-407C9F38F9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D4FDAA-29AB-4155-9FFF-CB6F0625FC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B39918-DA79-48AC-B68B-B37A210F08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1296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8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hyperlink" Target="../tutorial/ex1.py.txt" TargetMode="External"/><Relationship Id="rId4" Type="http://schemas.openxmlformats.org/officeDocument/2006/relationships/hyperlink" Target="../tutorial/ex1.py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0.jpeg"/><Relationship Id="rId7" Type="http://schemas.openxmlformats.org/officeDocument/2006/relationships/image" Target="../media/image16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jpeg"/><Relationship Id="rId11" Type="http://schemas.openxmlformats.org/officeDocument/2006/relationships/image" Target="../media/image17.jpeg"/><Relationship Id="rId5" Type="http://schemas.openxmlformats.org/officeDocument/2006/relationships/image" Target="../media/image12.jpeg"/><Relationship Id="rId10" Type="http://schemas.openxmlformats.org/officeDocument/2006/relationships/image" Target="../media/image16.jpeg"/><Relationship Id="rId4" Type="http://schemas.openxmlformats.org/officeDocument/2006/relationships/image" Target="../media/image11.png"/><Relationship Id="rId9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3" Type="http://schemas.openxmlformats.org/officeDocument/2006/relationships/customXml" Target="../ink/ink7.xml"/><Relationship Id="rId18" Type="http://schemas.openxmlformats.org/officeDocument/2006/relationships/image" Target="../media/image31.emf"/><Relationship Id="rId26" Type="http://schemas.openxmlformats.org/officeDocument/2006/relationships/image" Target="../media/image35.emf"/><Relationship Id="rId3" Type="http://schemas.openxmlformats.org/officeDocument/2006/relationships/image" Target="../media/image20.png"/><Relationship Id="rId21" Type="http://schemas.openxmlformats.org/officeDocument/2006/relationships/customXml" Target="../ink/ink11.xml"/><Relationship Id="rId7" Type="http://schemas.openxmlformats.org/officeDocument/2006/relationships/customXml" Target="../ink/ink2.xml"/><Relationship Id="rId12" Type="http://schemas.openxmlformats.org/officeDocument/2006/relationships/customXml" Target="../ink/ink6.xml"/><Relationship Id="rId17" Type="http://schemas.openxmlformats.org/officeDocument/2006/relationships/customXml" Target="../ink/ink9.xml"/><Relationship Id="rId25" Type="http://schemas.openxmlformats.org/officeDocument/2006/relationships/customXml" Target="../ink/ink13.xml"/><Relationship Id="rId33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30.emf"/><Relationship Id="rId20" Type="http://schemas.openxmlformats.org/officeDocument/2006/relationships/image" Target="../media/image32.emf"/><Relationship Id="rId29" Type="http://schemas.openxmlformats.org/officeDocument/2006/relationships/customXml" Target="../ink/ink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emf"/><Relationship Id="rId11" Type="http://schemas.openxmlformats.org/officeDocument/2006/relationships/customXml" Target="../ink/ink5.xml"/><Relationship Id="rId24" Type="http://schemas.openxmlformats.org/officeDocument/2006/relationships/image" Target="../media/image34.emf"/><Relationship Id="rId32" Type="http://schemas.openxmlformats.org/officeDocument/2006/relationships/image" Target="../media/image38.emf"/><Relationship Id="rId5" Type="http://schemas.openxmlformats.org/officeDocument/2006/relationships/customXml" Target="../ink/ink1.xml"/><Relationship Id="rId15" Type="http://schemas.openxmlformats.org/officeDocument/2006/relationships/customXml" Target="../ink/ink8.xml"/><Relationship Id="rId23" Type="http://schemas.openxmlformats.org/officeDocument/2006/relationships/customXml" Target="../ink/ink12.xml"/><Relationship Id="rId28" Type="http://schemas.openxmlformats.org/officeDocument/2006/relationships/image" Target="../media/image36.emf"/><Relationship Id="rId10" Type="http://schemas.openxmlformats.org/officeDocument/2006/relationships/customXml" Target="../ink/ink4.xml"/><Relationship Id="rId19" Type="http://schemas.openxmlformats.org/officeDocument/2006/relationships/customXml" Target="../ink/ink10.xml"/><Relationship Id="rId31" Type="http://schemas.openxmlformats.org/officeDocument/2006/relationships/customXml" Target="../ink/ink16.xml"/><Relationship Id="rId4" Type="http://schemas.openxmlformats.org/officeDocument/2006/relationships/image" Target="../media/image19.png"/><Relationship Id="rId9" Type="http://schemas.openxmlformats.org/officeDocument/2006/relationships/customXml" Target="../ink/ink3.xml"/><Relationship Id="rId14" Type="http://schemas.openxmlformats.org/officeDocument/2006/relationships/image" Target="../media/image29.emf"/><Relationship Id="rId22" Type="http://schemas.openxmlformats.org/officeDocument/2006/relationships/image" Target="../media/image33.emf"/><Relationship Id="rId27" Type="http://schemas.openxmlformats.org/officeDocument/2006/relationships/customXml" Target="../ink/ink14.xml"/><Relationship Id="rId30" Type="http://schemas.openxmlformats.org/officeDocument/2006/relationships/image" Target="../media/image37.emf"/><Relationship Id="rId8" Type="http://schemas.openxmlformats.org/officeDocument/2006/relationships/image" Target="../media/image28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hyperlink" Target="https://ar5iv.labs.arxiv.org/html/2105.03005" TargetMode="External"/><Relationship Id="rId3" Type="http://schemas.openxmlformats.org/officeDocument/2006/relationships/hyperlink" Target="https://www.cs.unm.edu/~kapur/mypapers/reduction.pdf" TargetMode="External"/><Relationship Id="rId7" Type="http://schemas.openxmlformats.org/officeDocument/2006/relationships/hyperlink" Target="https://lara.epfl.ch/~kuncak/papers/PiskacKuncak08DecisionProceduresMultisetsCardinality.pdf" TargetMode="External"/><Relationship Id="rId2" Type="http://schemas.openxmlformats.org/officeDocument/2006/relationships/hyperlink" Target="https://www.amazon.com/Set-Theory-Computing-Declarative-Programming/dp/0387951970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heory.stanford.edu/~barrett/pubs/BRBT16.pdf" TargetMode="External"/><Relationship Id="rId5" Type="http://schemas.openxmlformats.org/officeDocument/2006/relationships/hyperlink" Target="https://link.springer.com/chapter/10.1007/11532231_20" TargetMode="External"/><Relationship Id="rId4" Type="http://schemas.openxmlformats.org/officeDocument/2006/relationships/hyperlink" Target="https://link.springer.com/chapter/10.1007/3-540-45988-X_9" TargetMode="External"/><Relationship Id="rId9" Type="http://schemas.openxmlformats.org/officeDocument/2006/relationships/hyperlink" Target="https://repositum.tuwien.at/handle/20.500.12708/219545" TargetMode="Externa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microsoft.github.io/z3guide" TargetMode="External"/><Relationship Id="rId2" Type="http://schemas.openxmlformats.org/officeDocument/2006/relationships/hyperlink" Target="https://github.com/z3prover/z3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z3prover.github.io/papers/z3internals.html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Relationship Id="rId4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publicdomainpictures.net/en/view-image.php?image=328405&amp;picture=rainbow-background-of-colorful-colors" TargetMode="External"/><Relationship Id="rId5" Type="http://schemas.openxmlformats.org/officeDocument/2006/relationships/image" Target="../media/image37.jpeg"/><Relationship Id="rId4" Type="http://schemas.openxmlformats.org/officeDocument/2006/relationships/image" Target="../media/image36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www.freeimageslive.co.uk/free_stock_image/sketched-heart-jpg" TargetMode="Externa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jpeg"/><Relationship Id="rId13" Type="http://schemas.openxmlformats.org/officeDocument/2006/relationships/image" Target="../media/image47.jpeg"/><Relationship Id="rId18" Type="http://schemas.openxmlformats.org/officeDocument/2006/relationships/image" Target="../media/image52.jpeg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42.png"/><Relationship Id="rId12" Type="http://schemas.microsoft.com/office/2007/relationships/hdphoto" Target="../media/hdphoto1.wdp"/><Relationship Id="rId17" Type="http://schemas.openxmlformats.org/officeDocument/2006/relationships/image" Target="../media/image51.png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50.jpeg"/><Relationship Id="rId20" Type="http://schemas.openxmlformats.org/officeDocument/2006/relationships/image" Target="../media/image54.png"/><Relationship Id="rId1" Type="http://schemas.openxmlformats.org/officeDocument/2006/relationships/tags" Target="../tags/tag2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5" Type="http://schemas.openxmlformats.org/officeDocument/2006/relationships/image" Target="../media/image40.png"/><Relationship Id="rId15" Type="http://schemas.openxmlformats.org/officeDocument/2006/relationships/image" Target="../media/image49.png"/><Relationship Id="rId10" Type="http://schemas.openxmlformats.org/officeDocument/2006/relationships/image" Target="../media/image45.png"/><Relationship Id="rId19" Type="http://schemas.openxmlformats.org/officeDocument/2006/relationships/image" Target="../media/image53.png"/><Relationship Id="rId4" Type="http://schemas.openxmlformats.org/officeDocument/2006/relationships/image" Target="../media/image3.png"/><Relationship Id="rId9" Type="http://schemas.openxmlformats.org/officeDocument/2006/relationships/image" Target="../media/image44.png"/><Relationship Id="rId14" Type="http://schemas.openxmlformats.org/officeDocument/2006/relationships/image" Target="../media/image4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jpeg"/><Relationship Id="rId3" Type="http://schemas.openxmlformats.org/officeDocument/2006/relationships/image" Target="../media/image56.png"/><Relationship Id="rId7" Type="http://schemas.openxmlformats.org/officeDocument/2006/relationships/image" Target="../media/image15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microsoft.com/office/2007/relationships/hdphoto" Target="../media/hdphoto2.wdp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70.png"/><Relationship Id="rId4" Type="http://schemas.openxmlformats.org/officeDocument/2006/relationships/image" Target="../media/image740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3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1.png"/><Relationship Id="rId4" Type="http://schemas.openxmlformats.org/officeDocument/2006/relationships/image" Target="../media/image37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0.png"/><Relationship Id="rId2" Type="http://schemas.openxmlformats.org/officeDocument/2006/relationships/image" Target="../media/image38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3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e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2.png"/><Relationship Id="rId2" Type="http://schemas.openxmlformats.org/officeDocument/2006/relationships/image" Target="../media/image39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5.png"/><Relationship Id="rId4" Type="http://schemas.openxmlformats.org/officeDocument/2006/relationships/image" Target="../media/image481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e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microsoft.github.io/z3guide/programming/Example%20Programs/MBQI" TargetMode="External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../tutorial/sat.py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7">
            <a:extLst>
              <a:ext uri="{FF2B5EF4-FFF2-40B4-BE49-F238E27FC236}">
                <a16:creationId xmlns:a16="http://schemas.microsoft.com/office/drawing/2014/main" id="{46F1F2C8-798B-4CCE-A851-94AFAF350B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292C5B-0D31-44AD-A960-99E44A0C0F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70908" y="1220919"/>
            <a:ext cx="5425781" cy="2387600"/>
          </a:xfrm>
        </p:spPr>
        <p:txBody>
          <a:bodyPr>
            <a:normAutofit/>
          </a:bodyPr>
          <a:lstStyle/>
          <a:p>
            <a:pPr algn="l"/>
            <a:r>
              <a:rPr lang="en-US" b="1" dirty="0"/>
              <a:t>Introducing SMT/Z3</a:t>
            </a:r>
          </a:p>
        </p:txBody>
      </p:sp>
      <p:sp>
        <p:nvSpPr>
          <p:cNvPr id="40" name="Freeform: Shape 9">
            <a:extLst>
              <a:ext uri="{FF2B5EF4-FFF2-40B4-BE49-F238E27FC236}">
                <a16:creationId xmlns:a16="http://schemas.microsoft.com/office/drawing/2014/main" id="{755E9CD0-04B0-4A3C-B291-AD913379C7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1" name="Oval 11">
            <a:extLst>
              <a:ext uri="{FF2B5EF4-FFF2-40B4-BE49-F238E27FC236}">
                <a16:creationId xmlns:a16="http://schemas.microsoft.com/office/drawing/2014/main" id="{1DD8BF3B-6066-418C-8D1A-75C5E396FC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2624479"/>
            <a:ext cx="812427" cy="812427"/>
          </a:xfrm>
          <a:prstGeom prst="ellipse">
            <a:avLst/>
          </a:prstGeom>
          <a:noFill/>
          <a:ln w="1270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Block Arc 13">
            <a:extLst>
              <a:ext uri="{FF2B5EF4-FFF2-40B4-BE49-F238E27FC236}">
                <a16:creationId xmlns:a16="http://schemas.microsoft.com/office/drawing/2014/main" id="{80BC66F9-7A74-4286-AD22-1174052CC2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912417" y="1202394"/>
            <a:ext cx="2387600" cy="2387600"/>
          </a:xfrm>
          <a:prstGeom prst="blockArc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3" name="Freeform: Shape 15">
            <a:extLst>
              <a:ext uri="{FF2B5EF4-FFF2-40B4-BE49-F238E27FC236}">
                <a16:creationId xmlns:a16="http://schemas.microsoft.com/office/drawing/2014/main" id="{D8142CC3-2B5C-48E6-9DF0-6C8ACBAF23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0"/>
            <a:ext cx="2315251" cy="1550992"/>
          </a:xfrm>
          <a:custGeom>
            <a:avLst/>
            <a:gdLst>
              <a:gd name="connsiteX0" fmla="*/ 0 w 2315251"/>
              <a:gd name="connsiteY0" fmla="*/ 0 h 1550992"/>
              <a:gd name="connsiteX1" fmla="*/ 138700 w 2315251"/>
              <a:gd name="connsiteY1" fmla="*/ 0 h 1550992"/>
              <a:gd name="connsiteX2" fmla="*/ 138700 w 2315251"/>
              <a:gd name="connsiteY2" fmla="*/ 1361400 h 1550992"/>
              <a:gd name="connsiteX3" fmla="*/ 2107387 w 2315251"/>
              <a:gd name="connsiteY3" fmla="*/ 222673 h 1550992"/>
              <a:gd name="connsiteX4" fmla="*/ 1722420 w 2315251"/>
              <a:gd name="connsiteY4" fmla="*/ 0 h 1550992"/>
              <a:gd name="connsiteX5" fmla="*/ 1999436 w 2315251"/>
              <a:gd name="connsiteY5" fmla="*/ 0 h 1550992"/>
              <a:gd name="connsiteX6" fmla="*/ 2280549 w 2315251"/>
              <a:gd name="connsiteY6" fmla="*/ 162605 h 1550992"/>
              <a:gd name="connsiteX7" fmla="*/ 2305953 w 2315251"/>
              <a:gd name="connsiteY7" fmla="*/ 257336 h 1550992"/>
              <a:gd name="connsiteX8" fmla="*/ 2280549 w 2315251"/>
              <a:gd name="connsiteY8" fmla="*/ 282740 h 1550992"/>
              <a:gd name="connsiteX9" fmla="*/ 104026 w 2315251"/>
              <a:gd name="connsiteY9" fmla="*/ 1541710 h 1550992"/>
              <a:gd name="connsiteX10" fmla="*/ 69351 w 2315251"/>
              <a:gd name="connsiteY10" fmla="*/ 1550992 h 1550992"/>
              <a:gd name="connsiteX11" fmla="*/ 0 w 2315251"/>
              <a:gd name="connsiteY11" fmla="*/ 1481643 h 1550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15251" h="1550992">
                <a:moveTo>
                  <a:pt x="0" y="0"/>
                </a:moveTo>
                <a:lnTo>
                  <a:pt x="138700" y="0"/>
                </a:lnTo>
                <a:lnTo>
                  <a:pt x="138700" y="1361400"/>
                </a:lnTo>
                <a:lnTo>
                  <a:pt x="2107387" y="222673"/>
                </a:lnTo>
                <a:lnTo>
                  <a:pt x="1722420" y="0"/>
                </a:lnTo>
                <a:lnTo>
                  <a:pt x="1999436" y="0"/>
                </a:lnTo>
                <a:lnTo>
                  <a:pt x="2280549" y="162605"/>
                </a:lnTo>
                <a:cubicBezTo>
                  <a:pt x="2313720" y="181745"/>
                  <a:pt x="2325104" y="224155"/>
                  <a:pt x="2305953" y="257336"/>
                </a:cubicBezTo>
                <a:cubicBezTo>
                  <a:pt x="2299872" y="267889"/>
                  <a:pt x="2291101" y="276648"/>
                  <a:pt x="2280549" y="282740"/>
                </a:cubicBezTo>
                <a:lnTo>
                  <a:pt x="104026" y="1541710"/>
                </a:lnTo>
                <a:cubicBezTo>
                  <a:pt x="93484" y="1547802"/>
                  <a:pt x="81523" y="1551003"/>
                  <a:pt x="69351" y="1550992"/>
                </a:cubicBezTo>
                <a:cubicBezTo>
                  <a:pt x="31049" y="1550992"/>
                  <a:pt x="0" y="1519944"/>
                  <a:pt x="0" y="1481643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44" name="Straight Connector 17">
            <a:extLst>
              <a:ext uri="{FF2B5EF4-FFF2-40B4-BE49-F238E27FC236}">
                <a16:creationId xmlns:a16="http://schemas.microsoft.com/office/drawing/2014/main" id="{7B2D303B-3DD0-4319-9EAD-361847FEC7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724638" y="1331572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46A89C79-8EF3-4AF9-B3D9-59A883F41C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05550" y="4112081"/>
            <a:ext cx="1186451" cy="1771650"/>
          </a:xfrm>
          <a:custGeom>
            <a:avLst/>
            <a:gdLst>
              <a:gd name="connsiteX0" fmla="*/ 61913 w 1186451"/>
              <a:gd name="connsiteY0" fmla="*/ 0 h 1771650"/>
              <a:gd name="connsiteX1" fmla="*/ 1186451 w 1186451"/>
              <a:gd name="connsiteY1" fmla="*/ 0 h 1771650"/>
              <a:gd name="connsiteX2" fmla="*/ 1186451 w 1186451"/>
              <a:gd name="connsiteY2" fmla="*/ 123825 h 1771650"/>
              <a:gd name="connsiteX3" fmla="*/ 123825 w 1186451"/>
              <a:gd name="connsiteY3" fmla="*/ 123825 h 1771650"/>
              <a:gd name="connsiteX4" fmla="*/ 123825 w 1186451"/>
              <a:gd name="connsiteY4" fmla="*/ 1647825 h 1771650"/>
              <a:gd name="connsiteX5" fmla="*/ 1186451 w 1186451"/>
              <a:gd name="connsiteY5" fmla="*/ 1647825 h 1771650"/>
              <a:gd name="connsiteX6" fmla="*/ 1186451 w 1186451"/>
              <a:gd name="connsiteY6" fmla="*/ 1771650 h 1771650"/>
              <a:gd name="connsiteX7" fmla="*/ 61913 w 1186451"/>
              <a:gd name="connsiteY7" fmla="*/ 1771650 h 1771650"/>
              <a:gd name="connsiteX8" fmla="*/ 0 w 1186451"/>
              <a:gd name="connsiteY8" fmla="*/ 1709738 h 1771650"/>
              <a:gd name="connsiteX9" fmla="*/ 0 w 1186451"/>
              <a:gd name="connsiteY9" fmla="*/ 61913 h 1771650"/>
              <a:gd name="connsiteX10" fmla="*/ 61913 w 1186451"/>
              <a:gd name="connsiteY10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6451" h="1771650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Arc 21">
            <a:extLst>
              <a:ext uri="{FF2B5EF4-FFF2-40B4-BE49-F238E27FC236}">
                <a16:creationId xmlns:a16="http://schemas.microsoft.com/office/drawing/2014/main" id="{EFE5CE34-4543-42E5-B82C-1F3D12422C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992895">
            <a:off x="6086940" y="4145122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reeform: Shape 23">
            <a:extLst>
              <a:ext uri="{FF2B5EF4-FFF2-40B4-BE49-F238E27FC236}">
                <a16:creationId xmlns:a16="http://schemas.microsoft.com/office/drawing/2014/main" id="{72AF41FE-63D7-4695-81D2-66D2510E4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4962670"/>
            <a:ext cx="2643352" cy="1895331"/>
          </a:xfrm>
          <a:custGeom>
            <a:avLst/>
            <a:gdLst>
              <a:gd name="connsiteX0" fmla="*/ 1321676 w 2643352"/>
              <a:gd name="connsiteY0" fmla="*/ 0 h 1895331"/>
              <a:gd name="connsiteX1" fmla="*/ 2643352 w 2643352"/>
              <a:gd name="connsiteY1" fmla="*/ 1321676 h 1895331"/>
              <a:gd name="connsiteX2" fmla="*/ 2539488 w 2643352"/>
              <a:gd name="connsiteY2" fmla="*/ 1836132 h 1895331"/>
              <a:gd name="connsiteX3" fmla="*/ 2510970 w 2643352"/>
              <a:gd name="connsiteY3" fmla="*/ 1895331 h 1895331"/>
              <a:gd name="connsiteX4" fmla="*/ 132382 w 2643352"/>
              <a:gd name="connsiteY4" fmla="*/ 1895331 h 1895331"/>
              <a:gd name="connsiteX5" fmla="*/ 103864 w 2643352"/>
              <a:gd name="connsiteY5" fmla="*/ 1836132 h 1895331"/>
              <a:gd name="connsiteX6" fmla="*/ 0 w 2643352"/>
              <a:gd name="connsiteY6" fmla="*/ 1321676 h 1895331"/>
              <a:gd name="connsiteX7" fmla="*/ 1321676 w 2643352"/>
              <a:gd name="connsiteY7" fmla="*/ 0 h 1895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43352" h="1895331">
                <a:moveTo>
                  <a:pt x="1321676" y="0"/>
                </a:moveTo>
                <a:cubicBezTo>
                  <a:pt x="2051617" y="0"/>
                  <a:pt x="2643352" y="591735"/>
                  <a:pt x="2643352" y="1321676"/>
                </a:cubicBezTo>
                <a:cubicBezTo>
                  <a:pt x="2643352" y="1504161"/>
                  <a:pt x="2606369" y="1678009"/>
                  <a:pt x="2539488" y="1836132"/>
                </a:cubicBezTo>
                <a:lnTo>
                  <a:pt x="2510970" y="1895331"/>
                </a:lnTo>
                <a:lnTo>
                  <a:pt x="132382" y="1895331"/>
                </a:lnTo>
                <a:lnTo>
                  <a:pt x="103864" y="1836132"/>
                </a:lnTo>
                <a:cubicBezTo>
                  <a:pt x="36984" y="1678009"/>
                  <a:pt x="0" y="1504161"/>
                  <a:pt x="0" y="1321676"/>
                </a:cubicBezTo>
                <a:cubicBezTo>
                  <a:pt x="0" y="591735"/>
                  <a:pt x="591735" y="0"/>
                  <a:pt x="132167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2A9979-0EE4-44F5-969A-9F830E4DF0F0}"/>
              </a:ext>
            </a:extLst>
          </p:cNvPr>
          <p:cNvSpPr txBox="1"/>
          <p:nvPr/>
        </p:nvSpPr>
        <p:spPr>
          <a:xfrm>
            <a:off x="886975" y="4965432"/>
            <a:ext cx="397871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Nikolaj Bjørner, Microsoft Research, </a:t>
            </a:r>
            <a:r>
              <a:rPr lang="en-US" dirty="0" err="1"/>
              <a:t>RiSE</a:t>
            </a:r>
            <a:endParaRPr lang="en-US" dirty="0"/>
          </a:p>
          <a:p>
            <a:r>
              <a:rPr lang="en-US" dirty="0"/>
              <a:t>TU Wien 2025</a:t>
            </a:r>
          </a:p>
          <a:p>
            <a:endParaRPr lang="en-US" dirty="0"/>
          </a:p>
          <a:p>
            <a:r>
              <a:rPr lang="en-US"/>
              <a:t>A </a:t>
            </a:r>
            <a:r>
              <a:rPr lang="en-US" dirty="0"/>
              <a:t>Laura Kovacs guest lecture production </a:t>
            </a:r>
          </a:p>
        </p:txBody>
      </p:sp>
    </p:spTree>
    <p:extLst>
      <p:ext uri="{BB962C8B-B14F-4D97-AF65-F5344CB8AC3E}">
        <p14:creationId xmlns:p14="http://schemas.microsoft.com/office/powerpoint/2010/main" val="33873057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46313" y="3057147"/>
            <a:ext cx="7772400" cy="1362075"/>
          </a:xfrm>
        </p:spPr>
        <p:txBody>
          <a:bodyPr>
            <a:normAutofit fontScale="90000"/>
          </a:bodyPr>
          <a:lstStyle/>
          <a:p>
            <a:r>
              <a:rPr lang="en-US" dirty="0"/>
              <a:t>SMT in a nutshell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90500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/>
          <p:cNvSpPr txBox="1">
            <a:spLocks/>
          </p:cNvSpPr>
          <p:nvPr/>
        </p:nvSpPr>
        <p:spPr>
          <a:xfrm>
            <a:off x="2731540" y="2774174"/>
            <a:ext cx="6664255" cy="12187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4954" indent="-384954" algn="ctr" defTabSz="914363">
              <a:lnSpc>
                <a:spcPct val="90000"/>
              </a:lnSpc>
              <a:spcBef>
                <a:spcPct val="20000"/>
              </a:spcBef>
              <a:buSzPct val="90000"/>
              <a:defRPr/>
            </a:pPr>
            <a:r>
              <a:rPr lang="en-US" sz="4400" b="1" kern="0" dirty="0">
                <a:solidFill>
                  <a:srgbClr val="FF0000"/>
                </a:solidFill>
                <a:sym typeface="Symbol"/>
              </a:rPr>
              <a:t>Is formula </a:t>
            </a:r>
            <a:r>
              <a:rPr lang="en-US" sz="4400" b="1" i="1" kern="0" dirty="0">
                <a:solidFill>
                  <a:srgbClr val="FF0000"/>
                </a:solidFill>
                <a:sym typeface="Symbol"/>
              </a:rPr>
              <a:t></a:t>
            </a:r>
            <a:r>
              <a:rPr lang="en-US" sz="4400" b="1" kern="0" dirty="0">
                <a:solidFill>
                  <a:srgbClr val="FF0000"/>
                </a:solidFill>
                <a:sym typeface="Symbol"/>
              </a:rPr>
              <a:t>  </a:t>
            </a:r>
            <a:r>
              <a:rPr lang="en-US" sz="4400" b="1" kern="0" dirty="0" err="1">
                <a:solidFill>
                  <a:srgbClr val="FF0000"/>
                </a:solidFill>
                <a:sym typeface="Symbol"/>
              </a:rPr>
              <a:t>satisfiable</a:t>
            </a:r>
            <a:r>
              <a:rPr lang="en-US" sz="4400" b="1" kern="0" dirty="0">
                <a:solidFill>
                  <a:srgbClr val="FF0000"/>
                </a:solidFill>
                <a:sym typeface="Symbol"/>
              </a:rPr>
              <a:t> modulo theory </a:t>
            </a:r>
            <a:r>
              <a:rPr lang="en-US" sz="4400" b="1" i="1" kern="0" dirty="0">
                <a:solidFill>
                  <a:srgbClr val="FF0000"/>
                </a:solidFill>
                <a:sym typeface="Symbol"/>
              </a:rPr>
              <a:t>T </a:t>
            </a:r>
            <a:r>
              <a:rPr lang="en-US" sz="4400" b="1" kern="0" dirty="0">
                <a:solidFill>
                  <a:srgbClr val="FF0000"/>
                </a:solidFill>
                <a:sym typeface="Symbol"/>
              </a:rPr>
              <a:t>? </a:t>
            </a:r>
          </a:p>
        </p:txBody>
      </p:sp>
      <p:sp>
        <p:nvSpPr>
          <p:cNvPr id="5" name="Rectangular Callout 4"/>
          <p:cNvSpPr/>
          <p:nvPr/>
        </p:nvSpPr>
        <p:spPr bwMode="auto">
          <a:xfrm>
            <a:off x="5362470" y="4401177"/>
            <a:ext cx="4863402" cy="1587640"/>
          </a:xfrm>
          <a:prstGeom prst="wedgeRectCallout">
            <a:avLst>
              <a:gd name="adj1" fmla="val -9250"/>
              <a:gd name="adj2" fmla="val -74842"/>
            </a:avLst>
          </a:prstGeom>
          <a:gradFill rotWithShape="1">
            <a:gsLst>
              <a:gs pos="0">
                <a:srgbClr val="5782B5">
                  <a:tint val="62000"/>
                  <a:satMod val="180000"/>
                </a:srgbClr>
              </a:gs>
              <a:gs pos="65000">
                <a:srgbClr val="5782B5">
                  <a:tint val="32000"/>
                  <a:satMod val="250000"/>
                </a:srgbClr>
              </a:gs>
              <a:gs pos="100000">
                <a:srgbClr val="5782B5">
                  <a:tint val="23000"/>
                  <a:satMod val="300000"/>
                </a:srgbClr>
              </a:gs>
            </a:gsLst>
            <a:lin ang="16200000" scaled="0"/>
          </a:gradFill>
          <a:ln w="9525" cap="flat" cmpd="sng" algn="ctr">
            <a:solidFill>
              <a:srgbClr val="5782B5"/>
            </a:solidFill>
            <a:prstDash val="solid"/>
            <a:headEnd type="none" w="med" len="med"/>
            <a:tailEnd type="none" w="med" len="med"/>
          </a:ln>
          <a:effectLst>
            <a:outerShdw blurRad="50800" dist="38100" dir="5400000" rotWithShape="0">
              <a:srgbClr val="000000">
                <a:alpha val="35000"/>
              </a:srgbClr>
            </a:outerShdw>
          </a:effectLst>
        </p:spPr>
        <p:txBody>
          <a:bodyPr vert="horz" wrap="square" lIns="109728" tIns="54864" rIns="109728" bIns="54864" numCol="1" rtlCol="0" anchor="ctr" anchorCtr="0" compatLnSpc="1">
            <a:prstTxWarp prst="textNoShape">
              <a:avLst/>
            </a:prstTxWarp>
          </a:bodyPr>
          <a:lstStyle/>
          <a:p>
            <a:pPr algn="ctr" defTabSz="1096963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kern="0" dirty="0">
                <a:solidFill>
                  <a:srgbClr val="000000"/>
                </a:solidFill>
                <a:latin typeface="Segoe"/>
              </a:rPr>
              <a:t>SMT solvers have specialized algorithms for </a:t>
            </a:r>
            <a:r>
              <a:rPr lang="en-US" sz="2800" i="1" kern="0" dirty="0">
                <a:solidFill>
                  <a:srgbClr val="000000"/>
                </a:solidFill>
                <a:latin typeface="Segoe"/>
              </a:rPr>
              <a:t>T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905000" y="230188"/>
            <a:ext cx="8382000" cy="664797"/>
          </a:xfrm>
          <a:prstGeom prst="rect">
            <a:avLst/>
          </a:prstGeom>
        </p:spPr>
        <p:txBody>
          <a:bodyPr>
            <a:normAutofit fontScale="9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/>
              <a:t>Satisfiability Modulo Theories (SMT)</a:t>
            </a:r>
            <a:endParaRPr lang="en-US" sz="4800" spc="-167" dirty="0">
              <a:solidFill>
                <a:schemeClr val="accent1"/>
              </a:solidFill>
              <a:effectLst>
                <a:outerShdw blurRad="50800" dist="38100" dir="2700000" algn="tl" rotWithShape="0">
                  <a:prstClr val="black">
                    <a:alpha val="61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873008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 bwMode="auto">
          <a:xfrm>
            <a:off x="1524000" y="2265680"/>
            <a:ext cx="1513840" cy="457200"/>
          </a:xfrm>
          <a:prstGeom prst="rect">
            <a:avLst/>
          </a:prstGeom>
          <a:noFill/>
          <a:ln w="55000" cap="flat" cmpd="thickThin" algn="ctr">
            <a:solidFill>
              <a:srgbClr val="5782B5">
                <a:lumMod val="60000"/>
                <a:lumOff val="40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109728" tIns="54864" rIns="109728" bIns="54864" numCol="1" rtlCol="0" anchor="ctr" anchorCtr="0" compatLnSpc="1">
            <a:prstTxWarp prst="textNoShape">
              <a:avLst/>
            </a:prstTxWarp>
          </a:bodyPr>
          <a:lstStyle/>
          <a:p>
            <a:pPr algn="ctr" defTabSz="1096963">
              <a:defRPr/>
            </a:pPr>
            <a:endParaRPr lang="en-US" sz="2800" kern="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9103360" y="2286000"/>
            <a:ext cx="1412240" cy="477520"/>
          </a:xfrm>
          <a:prstGeom prst="rect">
            <a:avLst/>
          </a:prstGeom>
          <a:noFill/>
          <a:ln w="55000" cap="flat" cmpd="thickThin" algn="ctr">
            <a:solidFill>
              <a:srgbClr val="5782B5">
                <a:lumMod val="60000"/>
                <a:lumOff val="40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109728" tIns="54864" rIns="109728" bIns="54864" numCol="1" rtlCol="0" anchor="ctr" anchorCtr="0" compatLnSpc="1">
            <a:prstTxWarp prst="textNoShape">
              <a:avLst/>
            </a:prstTxWarp>
          </a:bodyPr>
          <a:lstStyle/>
          <a:p>
            <a:pPr algn="ctr" defTabSz="1096963">
              <a:defRPr/>
            </a:pPr>
            <a:endParaRPr lang="en-US" sz="2800" kern="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7162800" y="2286000"/>
            <a:ext cx="838200" cy="457200"/>
          </a:xfrm>
          <a:prstGeom prst="rect">
            <a:avLst/>
          </a:prstGeom>
          <a:noFill/>
          <a:ln w="55000" cap="flat" cmpd="thickThin" algn="ctr">
            <a:solidFill>
              <a:srgbClr val="5782B5">
                <a:lumMod val="60000"/>
                <a:lumOff val="40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109728" tIns="54864" rIns="109728" bIns="54864" numCol="1" rtlCol="0" anchor="ctr" anchorCtr="0" compatLnSpc="1">
            <a:prstTxWarp prst="textNoShape">
              <a:avLst/>
            </a:prstTxWarp>
          </a:bodyPr>
          <a:lstStyle/>
          <a:p>
            <a:pPr algn="ctr" defTabSz="1096963">
              <a:defRPr/>
            </a:pPr>
            <a:endParaRPr lang="en-US" sz="2800" kern="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6675120" y="2286000"/>
            <a:ext cx="335280" cy="457200"/>
          </a:xfrm>
          <a:prstGeom prst="rect">
            <a:avLst/>
          </a:prstGeom>
          <a:noFill/>
          <a:ln w="55000" cap="flat" cmpd="thickThin" algn="ctr">
            <a:solidFill>
              <a:srgbClr val="5782B5">
                <a:lumMod val="60000"/>
                <a:lumOff val="40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109728" tIns="54864" rIns="109728" bIns="54864" numCol="1" rtlCol="0" anchor="ctr" anchorCtr="0" compatLnSpc="1">
            <a:prstTxWarp prst="textNoShape">
              <a:avLst/>
            </a:prstTxWarp>
          </a:bodyPr>
          <a:lstStyle/>
          <a:p>
            <a:pPr algn="ctr" defTabSz="1096963">
              <a:defRPr/>
            </a:pPr>
            <a:endParaRPr lang="en-US" sz="2800" kern="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4724400" y="3429000"/>
            <a:ext cx="2514600" cy="914400"/>
          </a:xfrm>
          <a:prstGeom prst="rect">
            <a:avLst/>
          </a:prstGeom>
          <a:gradFill rotWithShape="1">
            <a:gsLst>
              <a:gs pos="0">
                <a:srgbClr val="5782B5">
                  <a:shade val="15000"/>
                  <a:satMod val="180000"/>
                </a:srgbClr>
              </a:gs>
              <a:gs pos="50000">
                <a:srgbClr val="5782B5">
                  <a:shade val="45000"/>
                  <a:satMod val="170000"/>
                </a:srgbClr>
              </a:gs>
              <a:gs pos="70000">
                <a:srgbClr val="5782B5">
                  <a:tint val="99000"/>
                  <a:shade val="65000"/>
                  <a:satMod val="155000"/>
                </a:srgbClr>
              </a:gs>
              <a:gs pos="100000">
                <a:srgbClr val="5782B5">
                  <a:tint val="95500"/>
                  <a:shade val="100000"/>
                  <a:satMod val="155000"/>
                </a:srgbClr>
              </a:gs>
            </a:gsLst>
            <a:lin ang="16200000" scaled="0"/>
          </a:gradFill>
          <a:ln>
            <a:noFill/>
            <a:headEnd type="none" w="med" len="med"/>
            <a:tailEnd type="none" w="med" len="med"/>
          </a:ln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rgbClr val="5782B5">
                <a:satMod val="300000"/>
              </a:srgbClr>
            </a:contourClr>
          </a:sp3d>
        </p:spPr>
        <p:txBody>
          <a:bodyPr vert="horz" wrap="square" lIns="109728" tIns="54864" rIns="109728" bIns="54864" numCol="1" rtlCol="0" anchor="ctr" anchorCtr="0" compatLnSpc="1">
            <a:prstTxWarp prst="textNoShape">
              <a:avLst/>
            </a:prstTxWarp>
          </a:bodyPr>
          <a:lstStyle/>
          <a:p>
            <a:pPr algn="ctr" defTabSz="1096963">
              <a:defRPr/>
            </a:pPr>
            <a:r>
              <a:rPr lang="en-US" sz="2800" kern="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"/>
              </a:rPr>
              <a:t>Arithmetic</a:t>
            </a:r>
          </a:p>
        </p:txBody>
      </p:sp>
      <p:sp>
        <p:nvSpPr>
          <p:cNvPr id="20" name="Rectangle 19"/>
          <p:cNvSpPr/>
          <p:nvPr/>
        </p:nvSpPr>
        <p:spPr bwMode="auto">
          <a:xfrm>
            <a:off x="3962400" y="2265680"/>
            <a:ext cx="843280" cy="457200"/>
          </a:xfrm>
          <a:prstGeom prst="rect">
            <a:avLst/>
          </a:prstGeom>
          <a:noFill/>
          <a:ln w="55000" cap="flat" cmpd="thickThin" algn="ctr">
            <a:solidFill>
              <a:srgbClr val="94D850">
                <a:lumMod val="50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109728" tIns="54864" rIns="109728" bIns="54864" numCol="1" rtlCol="0" anchor="ctr" anchorCtr="0" compatLnSpc="1">
            <a:prstTxWarp prst="textNoShape">
              <a:avLst/>
            </a:prstTxWarp>
          </a:bodyPr>
          <a:lstStyle/>
          <a:p>
            <a:pPr algn="ctr" defTabSz="1096963">
              <a:defRPr/>
            </a:pPr>
            <a:endParaRPr lang="en-US" sz="2800" kern="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"/>
            </a:endParaRPr>
          </a:p>
        </p:txBody>
      </p:sp>
      <p:sp>
        <p:nvSpPr>
          <p:cNvPr id="21" name="Rectangle 20"/>
          <p:cNvSpPr/>
          <p:nvPr/>
        </p:nvSpPr>
        <p:spPr bwMode="auto">
          <a:xfrm>
            <a:off x="5029200" y="2265680"/>
            <a:ext cx="843280" cy="457200"/>
          </a:xfrm>
          <a:prstGeom prst="rect">
            <a:avLst/>
          </a:prstGeom>
          <a:noFill/>
          <a:ln w="55000" cap="flat" cmpd="thickThin" algn="ctr">
            <a:solidFill>
              <a:srgbClr val="94D850">
                <a:lumMod val="50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109728" tIns="54864" rIns="109728" bIns="54864" numCol="1" rtlCol="0" anchor="ctr" anchorCtr="0" compatLnSpc="1">
            <a:prstTxWarp prst="textNoShape">
              <a:avLst/>
            </a:prstTxWarp>
          </a:bodyPr>
          <a:lstStyle/>
          <a:p>
            <a:pPr algn="ctr" defTabSz="1096963">
              <a:defRPr/>
            </a:pPr>
            <a:endParaRPr lang="en-US" sz="2800" kern="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1752600" y="3429000"/>
            <a:ext cx="2743200" cy="914400"/>
          </a:xfrm>
          <a:prstGeom prst="rect">
            <a:avLst/>
          </a:prstGeom>
          <a:solidFill>
            <a:srgbClr val="94D850">
              <a:lumMod val="50000"/>
            </a:srgbClr>
          </a:solidFill>
          <a:ln>
            <a:noFill/>
            <a:headEnd type="none" w="med" len="med"/>
            <a:tailEnd type="none" w="med" len="med"/>
          </a:ln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rgbClr val="5782B5">
                <a:satMod val="300000"/>
              </a:srgbClr>
            </a:contourClr>
          </a:sp3d>
        </p:spPr>
        <p:txBody>
          <a:bodyPr vert="horz" wrap="square" lIns="109728" tIns="54864" rIns="109728" bIns="54864" numCol="1" rtlCol="0" anchor="ctr" anchorCtr="0" compatLnSpc="1">
            <a:prstTxWarp prst="textNoShape">
              <a:avLst/>
            </a:prstTxWarp>
          </a:bodyPr>
          <a:lstStyle/>
          <a:p>
            <a:pPr algn="ctr" defTabSz="1096963">
              <a:defRPr/>
            </a:pPr>
            <a:r>
              <a:rPr lang="en-US" sz="2800" kern="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"/>
              </a:rPr>
              <a:t>Array Theory</a:t>
            </a:r>
          </a:p>
        </p:txBody>
      </p:sp>
      <p:sp>
        <p:nvSpPr>
          <p:cNvPr id="23" name="Rectangle 22"/>
          <p:cNvSpPr/>
          <p:nvPr/>
        </p:nvSpPr>
        <p:spPr bwMode="auto">
          <a:xfrm>
            <a:off x="8686800" y="2275840"/>
            <a:ext cx="335280" cy="457200"/>
          </a:xfrm>
          <a:prstGeom prst="rect">
            <a:avLst/>
          </a:prstGeom>
          <a:noFill/>
          <a:ln w="55000" cap="flat" cmpd="thickThin" algn="ctr">
            <a:solidFill>
              <a:srgbClr val="FF0000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109728" tIns="54864" rIns="109728" bIns="54864" numCol="1" rtlCol="0" anchor="ctr" anchorCtr="0" compatLnSpc="1">
            <a:prstTxWarp prst="textNoShape">
              <a:avLst/>
            </a:prstTxWarp>
          </a:bodyPr>
          <a:lstStyle/>
          <a:p>
            <a:pPr algn="ctr" defTabSz="1096963">
              <a:defRPr/>
            </a:pPr>
            <a:endParaRPr lang="en-US" sz="2800" kern="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"/>
            </a:endParaRPr>
          </a:p>
        </p:txBody>
      </p:sp>
      <p:sp>
        <p:nvSpPr>
          <p:cNvPr id="24" name="Rectangle 23"/>
          <p:cNvSpPr/>
          <p:nvPr/>
        </p:nvSpPr>
        <p:spPr bwMode="auto">
          <a:xfrm>
            <a:off x="3505200" y="2265680"/>
            <a:ext cx="335280" cy="457200"/>
          </a:xfrm>
          <a:prstGeom prst="rect">
            <a:avLst/>
          </a:prstGeom>
          <a:noFill/>
          <a:ln w="55000" cap="flat" cmpd="thickThin" algn="ctr">
            <a:solidFill>
              <a:srgbClr val="FF0000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109728" tIns="54864" rIns="109728" bIns="54864" numCol="1" rtlCol="0" anchor="ctr" anchorCtr="0" compatLnSpc="1">
            <a:prstTxWarp prst="textNoShape">
              <a:avLst/>
            </a:prstTxWarp>
          </a:bodyPr>
          <a:lstStyle/>
          <a:p>
            <a:pPr algn="ctr" defTabSz="1096963">
              <a:defRPr/>
            </a:pPr>
            <a:endParaRPr lang="en-US" sz="2800" kern="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"/>
            </a:endParaRPr>
          </a:p>
        </p:txBody>
      </p:sp>
      <p:sp>
        <p:nvSpPr>
          <p:cNvPr id="25" name="Rectangle 24"/>
          <p:cNvSpPr/>
          <p:nvPr/>
        </p:nvSpPr>
        <p:spPr bwMode="auto">
          <a:xfrm>
            <a:off x="7467600" y="3429000"/>
            <a:ext cx="2667000" cy="914400"/>
          </a:xfrm>
          <a:prstGeom prst="rect">
            <a:avLst/>
          </a:prstGeom>
          <a:solidFill>
            <a:srgbClr val="FF0000"/>
          </a:solidFill>
          <a:ln w="9525" cap="flat" cmpd="sng" algn="ctr">
            <a:solidFill>
              <a:srgbClr val="FFA94B"/>
            </a:solidFill>
            <a:prstDash val="solid"/>
            <a:headEnd type="none" w="med" len="med"/>
            <a:tailEnd type="none" w="med" len="med"/>
          </a:ln>
          <a:effectLst>
            <a:outerShdw blurRad="50800" dist="38100" dir="5400000" rotWithShape="0">
              <a:srgbClr val="000000">
                <a:alpha val="35000"/>
              </a:srgbClr>
            </a:outerShdw>
          </a:effectLst>
        </p:spPr>
        <p:txBody>
          <a:bodyPr vert="horz" wrap="square" lIns="109728" tIns="54864" rIns="109728" bIns="54864" numCol="1" rtlCol="0" anchor="ctr" anchorCtr="0" compatLnSpc="1">
            <a:prstTxWarp prst="textNoShape">
              <a:avLst/>
            </a:prstTxWarp>
          </a:bodyPr>
          <a:lstStyle/>
          <a:p>
            <a:pPr algn="ctr" defTabSz="1096963">
              <a:defRPr/>
            </a:pPr>
            <a:r>
              <a:rPr lang="en-US" sz="2800" kern="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"/>
              </a:rPr>
              <a:t>Uninterpreted</a:t>
            </a:r>
            <a:r>
              <a:rPr lang="en-US" sz="2800" kern="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"/>
              </a:rPr>
              <a:t>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/>
              <p:cNvSpPr/>
              <p:nvPr/>
            </p:nvSpPr>
            <p:spPr>
              <a:xfrm>
                <a:off x="1894840" y="5257803"/>
                <a:ext cx="5344160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000000"/>
                          </a:solidFill>
                          <a:latin typeface="Cambria Math"/>
                        </a:rPr>
                        <m:t>𝑠𝑒𝑙𝑒𝑐𝑡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/>
                        </a:rPr>
                        <m:t>(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/>
                        </a:rPr>
                        <m:t>𝑠𝑡𝑜𝑟𝑒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𝑎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𝑖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𝑣</m:t>
                          </m:r>
                        </m:e>
                      </m:d>
                      <m:r>
                        <a:rPr lang="en-US" i="1">
                          <a:solidFill>
                            <a:srgbClr val="000000"/>
                          </a:solidFill>
                          <a:latin typeface="Cambria Math"/>
                        </a:rPr>
                        <m:t>,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/>
                        </a:rPr>
                        <m:t>𝑖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/>
                        </a:rPr>
                        <m:t>)=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/>
                        </a:rPr>
                        <m:t>𝑣</m:t>
                      </m:r>
                    </m:oMath>
                  </m:oMathPara>
                </a14:m>
                <a:endParaRPr lang="en-US" dirty="0">
                  <a:solidFill>
                    <a:srgbClr val="00000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000000"/>
                          </a:solidFill>
                          <a:latin typeface="Cambria Math"/>
                        </a:rPr>
                        <m:t>𝑖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/>
                        </a:rPr>
                        <m:t>≠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/>
                        </a:rPr>
                        <m:t>𝑗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/>
                        </a:rPr>
                        <m:t>⇒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/>
                        </a:rPr>
                        <m:t>𝑠𝑒𝑙𝑒𝑐𝑡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/>
                        </a:rPr>
                        <m:t>(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/>
                        </a:rPr>
                        <m:t>𝑠𝑡𝑜𝑟𝑒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𝑎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𝑖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𝑣</m:t>
                          </m:r>
                        </m:e>
                      </m:d>
                      <m:r>
                        <a:rPr lang="en-US" i="1">
                          <a:solidFill>
                            <a:srgbClr val="000000"/>
                          </a:solidFill>
                          <a:latin typeface="Cambria Math"/>
                        </a:rPr>
                        <m:t>,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/>
                        </a:rPr>
                        <m:t>𝑗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/>
                        </a:rPr>
                        <m:t>)=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/>
                        </a:rPr>
                        <m:t>𝑠𝑒𝑙𝑒𝑐𝑡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/>
                        </a:rPr>
                        <m:t>(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/>
                        </a:rPr>
                        <m:t>𝑎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/>
                        </a:rPr>
                        <m:t>,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/>
                        </a:rPr>
                        <m:t>𝑗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26" name="Rectangle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4840" y="5257803"/>
                <a:ext cx="5344160" cy="646331"/>
              </a:xfrm>
              <a:prstGeom prst="rect">
                <a:avLst/>
              </a:prstGeom>
              <a:blipFill>
                <a:blip r:embed="rId2"/>
                <a:stretch>
                  <a:fillRect b="-66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1447800" y="2209801"/>
                <a:ext cx="9372600" cy="5786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solidFill>
                            <a:srgbClr val="000000"/>
                          </a:solidFill>
                          <a:latin typeface="Cambria Math"/>
                        </a:rPr>
                        <m:t>𝑥</m:t>
                      </m:r>
                      <m:r>
                        <a:rPr lang="en-US" sz="2800" i="1">
                          <a:solidFill>
                            <a:srgbClr val="000000"/>
                          </a:solidFill>
                          <a:latin typeface="Cambria Math"/>
                        </a:rPr>
                        <m:t>+2=</m:t>
                      </m:r>
                      <m:r>
                        <a:rPr lang="en-US" sz="2800" i="1">
                          <a:solidFill>
                            <a:srgbClr val="000000"/>
                          </a:solidFill>
                          <a:latin typeface="Cambria Math"/>
                        </a:rPr>
                        <m:t>𝑦</m:t>
                      </m:r>
                      <m:r>
                        <a:rPr lang="en-US" sz="2800" i="1">
                          <a:solidFill>
                            <a:srgbClr val="000000"/>
                          </a:solidFill>
                          <a:latin typeface="Cambria Math"/>
                        </a:rPr>
                        <m:t>⇒</m:t>
                      </m:r>
                      <m:r>
                        <a:rPr lang="en-US" sz="2800" i="1">
                          <a:solidFill>
                            <a:srgbClr val="000000"/>
                          </a:solidFill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𝑠𝑒𝑙𝑒𝑐𝑡</m:t>
                          </m:r>
                          <m:d>
                            <m:dPr>
                              <m:ctrlPr>
                                <a:rPr lang="en-US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𝑠𝑡𝑜𝑟𝑒</m:t>
                              </m:r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𝑎</m:t>
                                  </m:r>
                                  <m:r>
                                    <a:rPr lang="en-US" sz="2800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,</m:t>
                                  </m:r>
                                  <m:r>
                                    <a:rPr lang="en-US" sz="2800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𝑥</m:t>
                                  </m:r>
                                  <m:r>
                                    <a:rPr lang="en-US" sz="2800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,3</m:t>
                                  </m:r>
                                </m:e>
                              </m:d>
                              <m:r>
                                <a:rPr lang="en-US" sz="2800" i="1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,</m:t>
                              </m:r>
                              <m:r>
                                <a:rPr lang="en-US" sz="2800" i="1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𝑦</m:t>
                              </m:r>
                              <m:r>
                                <a:rPr lang="en-US" sz="2800" i="1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−2</m:t>
                              </m:r>
                            </m:e>
                          </m:d>
                        </m:e>
                      </m:d>
                      <m:r>
                        <a:rPr lang="en-US" sz="2800" i="1">
                          <a:solidFill>
                            <a:srgbClr val="000000"/>
                          </a:solidFill>
                          <a:latin typeface="Cambria Math"/>
                        </a:rPr>
                        <m:t>=</m:t>
                      </m:r>
                      <m:r>
                        <a:rPr lang="en-US" sz="2800" i="1">
                          <a:solidFill>
                            <a:srgbClr val="000000"/>
                          </a:solidFill>
                          <a:latin typeface="Cambria Math"/>
                        </a:rPr>
                        <m:t>𝑓</m:t>
                      </m:r>
                      <m:r>
                        <a:rPr lang="en-US" sz="2800" i="1">
                          <a:solidFill>
                            <a:srgbClr val="000000"/>
                          </a:solidFill>
                          <a:latin typeface="Cambria Math"/>
                        </a:rPr>
                        <m:t>(</m:t>
                      </m:r>
                      <m:r>
                        <a:rPr lang="en-US" sz="2800" i="1">
                          <a:solidFill>
                            <a:srgbClr val="000000"/>
                          </a:solidFill>
                          <a:latin typeface="Cambria Math"/>
                        </a:rPr>
                        <m:t>𝑦</m:t>
                      </m:r>
                      <m:r>
                        <a:rPr lang="en-US" sz="2800" i="1">
                          <a:solidFill>
                            <a:srgbClr val="000000"/>
                          </a:solidFill>
                          <a:latin typeface="Cambria Math"/>
                        </a:rPr>
                        <m:t>−</m:t>
                      </m:r>
                      <m:r>
                        <a:rPr lang="en-US" sz="2800" i="1">
                          <a:solidFill>
                            <a:srgbClr val="000000"/>
                          </a:solidFill>
                          <a:latin typeface="Cambria Math"/>
                        </a:rPr>
                        <m:t>𝑥</m:t>
                      </m:r>
                      <m:r>
                        <a:rPr lang="en-US" sz="2800" i="1">
                          <a:solidFill>
                            <a:srgbClr val="000000"/>
                          </a:solidFill>
                          <a:latin typeface="Cambria Math"/>
                        </a:rPr>
                        <m:t>+1)</m:t>
                      </m:r>
                    </m:oMath>
                  </m:oMathPara>
                </a14:m>
                <a:endParaRPr lang="en-US" sz="2800" dirty="0" err="1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7800" y="2209801"/>
                <a:ext cx="9372600" cy="57868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itle 1"/>
          <p:cNvSpPr txBox="1">
            <a:spLocks/>
          </p:cNvSpPr>
          <p:nvPr/>
        </p:nvSpPr>
        <p:spPr>
          <a:xfrm>
            <a:off x="1524000" y="230188"/>
            <a:ext cx="83820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prstClr val="black"/>
                </a:solidFill>
                <a:hlinkClick r:id="rId4" action="ppaction://hlinkfile"/>
              </a:rPr>
              <a:t>Satisfiability</a:t>
            </a:r>
            <a:r>
              <a:rPr lang="en-US" dirty="0">
                <a:solidFill>
                  <a:prstClr val="black"/>
                </a:solidFill>
                <a:hlinkClick r:id="rId4" action="ppaction://hlinkfile"/>
              </a:rPr>
              <a:t> Modulo Theories </a:t>
            </a:r>
            <a:r>
              <a:rPr lang="en-US" dirty="0">
                <a:solidFill>
                  <a:prstClr val="black"/>
                </a:solidFill>
                <a:hlinkClick r:id="rId5" action="ppaction://hlinkfile"/>
              </a:rPr>
              <a:t>(SMT)</a:t>
            </a:r>
            <a:endParaRPr lang="en-US" spc="-167" dirty="0">
              <a:solidFill>
                <a:srgbClr val="4F81BD"/>
              </a:solidFill>
              <a:effectLst>
                <a:outerShdw blurRad="50800" dist="38100" dir="2700000" algn="tl" rotWithShape="0">
                  <a:prstClr val="black">
                    <a:alpha val="61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71005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46313" y="3057147"/>
            <a:ext cx="7772400" cy="1362075"/>
          </a:xfrm>
        </p:spPr>
        <p:txBody>
          <a:bodyPr>
            <a:normAutofit fontScale="90000"/>
          </a:bodyPr>
          <a:lstStyle/>
          <a:p>
            <a:r>
              <a:rPr lang="en-US" dirty="0"/>
              <a:t>SMT Solving in a nutshell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Job Shop Scheduling</a:t>
            </a:r>
          </a:p>
        </p:txBody>
      </p:sp>
    </p:spTree>
    <p:extLst>
      <p:ext uri="{BB962C8B-B14F-4D97-AF65-F5344CB8AC3E}">
        <p14:creationId xmlns:p14="http://schemas.microsoft.com/office/powerpoint/2010/main" val="18174906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981200" y="230188"/>
            <a:ext cx="6623096" cy="609600"/>
          </a:xfrm>
        </p:spPr>
        <p:txBody>
          <a:bodyPr>
            <a:normAutofit fontScale="90000"/>
          </a:bodyPr>
          <a:lstStyle/>
          <a:p>
            <a:r>
              <a:rPr lang="en-US" dirty="0"/>
              <a:t>Job Shop Scheduling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2526409" y="1803848"/>
            <a:ext cx="1524000" cy="1381259"/>
            <a:chOff x="731950" y="1577930"/>
            <a:chExt cx="1524000" cy="1381259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1950" y="1577930"/>
              <a:ext cx="1524000" cy="83820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1950" y="2387689"/>
              <a:ext cx="1524000" cy="571500"/>
            </a:xfrm>
            <a:prstGeom prst="rect">
              <a:avLst/>
            </a:prstGeom>
          </p:spPr>
        </p:pic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5893" y="1803845"/>
            <a:ext cx="1660237" cy="124261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3129" y="1744115"/>
            <a:ext cx="1457167" cy="1302343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>
            <a:off x="3288409" y="3245474"/>
            <a:ext cx="0" cy="180304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3288411" y="3245474"/>
            <a:ext cx="1413859" cy="180304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3288411" y="3245474"/>
            <a:ext cx="2827719" cy="180304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3288411" y="3245474"/>
            <a:ext cx="4633513" cy="180304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3288411" y="3245474"/>
            <a:ext cx="5825079" cy="180304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H="1">
            <a:off x="3282904" y="3226158"/>
            <a:ext cx="1974896" cy="180304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H="1">
            <a:off x="4707249" y="3245474"/>
            <a:ext cx="556056" cy="180304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5286010" y="3245474"/>
            <a:ext cx="812745" cy="180304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5286010" y="3245474"/>
            <a:ext cx="2626686" cy="180304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5263307" y="3245474"/>
            <a:ext cx="3850183" cy="180304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H="1">
            <a:off x="6116129" y="3245474"/>
            <a:ext cx="1122072" cy="180304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7238200" y="3245474"/>
            <a:ext cx="683722" cy="180304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238201" y="3245474"/>
            <a:ext cx="1875288" cy="180304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flipH="1">
            <a:off x="3288409" y="3245474"/>
            <a:ext cx="3949792" cy="180304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flipH="1">
            <a:off x="3288409" y="3245474"/>
            <a:ext cx="5756856" cy="180304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H="1">
            <a:off x="4707249" y="3245474"/>
            <a:ext cx="4338016" cy="180304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H="1">
            <a:off x="4702270" y="3245474"/>
            <a:ext cx="2535933" cy="180304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H="1">
            <a:off x="6116130" y="3245474"/>
            <a:ext cx="2929137" cy="180304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H="1">
            <a:off x="7912696" y="3245474"/>
            <a:ext cx="1132570" cy="180304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9045267" y="3245474"/>
            <a:ext cx="68223" cy="180304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/>
          <p:cNvSpPr txBox="1"/>
          <p:nvPr/>
        </p:nvSpPr>
        <p:spPr>
          <a:xfrm>
            <a:off x="1940351" y="3181079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813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black"/>
                </a:solidFill>
                <a:latin typeface="Arial" charset="0"/>
              </a:rPr>
              <a:t>Machines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1938204" y="4827429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813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black"/>
                </a:solidFill>
                <a:latin typeface="Arial" charset="0"/>
              </a:rPr>
              <a:t>Jobs</a:t>
            </a:r>
          </a:p>
        </p:txBody>
      </p:sp>
      <p:pic>
        <p:nvPicPr>
          <p:cNvPr id="84" name="Picture 83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23" r="12898"/>
          <a:stretch/>
        </p:blipFill>
        <p:spPr>
          <a:xfrm>
            <a:off x="6478550" y="1794822"/>
            <a:ext cx="1697294" cy="1251633"/>
          </a:xfrm>
          <a:prstGeom prst="rect">
            <a:avLst/>
          </a:prstGeom>
        </p:spPr>
      </p:pic>
      <p:sp>
        <p:nvSpPr>
          <p:cNvPr id="85" name="TextBox 84"/>
          <p:cNvSpPr txBox="1"/>
          <p:nvPr/>
        </p:nvSpPr>
        <p:spPr>
          <a:xfrm>
            <a:off x="2816253" y="5271613"/>
            <a:ext cx="1046120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defTabSz="912813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black"/>
                </a:solidFill>
                <a:latin typeface="Arial" charset="0"/>
              </a:rPr>
              <a:t>P = NP?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4239891" y="5271613"/>
            <a:ext cx="101822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defTabSz="912813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black"/>
                </a:solidFill>
                <a:latin typeface="Arial" charset="0"/>
              </a:rPr>
              <a:t>Laundry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/>
              <p:cNvSpPr txBox="1"/>
              <p:nvPr/>
            </p:nvSpPr>
            <p:spPr>
              <a:xfrm>
                <a:off x="8453131" y="5221693"/>
                <a:ext cx="1931683" cy="495649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txBody>
              <a:bodyPr wrap="none" rtlCol="0">
                <a:spAutoFit/>
              </a:bodyPr>
              <a:lstStyle/>
              <a:p>
                <a:pPr defTabSz="912813" fontAlgn="base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>
                          <a:solidFill>
                            <a:prstClr val="black"/>
                          </a:solidFill>
                          <a:latin typeface="Cambria Math"/>
                        </a:rPr>
                        <m:t>𝜁</m:t>
                      </m:r>
                      <m:d>
                        <m:dPr>
                          <m:ctrlPr>
                            <a:rPr lang="en-US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𝑠</m:t>
                          </m:r>
                        </m:e>
                      </m:d>
                      <m:r>
                        <a:rPr lang="en-US" sz="1400" i="1">
                          <a:solidFill>
                            <a:prstClr val="black"/>
                          </a:solidFill>
                          <a:latin typeface="Cambria Math"/>
                        </a:rPr>
                        <m:t>=0⇒</m:t>
                      </m:r>
                      <m:r>
                        <a:rPr lang="en-US" sz="1400" i="1">
                          <a:solidFill>
                            <a:prstClr val="black"/>
                          </a:solidFill>
                          <a:latin typeface="Cambria Math"/>
                        </a:rPr>
                        <m:t>𝑠</m:t>
                      </m:r>
                      <m:r>
                        <a:rPr lang="en-US" sz="1400" i="1">
                          <a:solidFill>
                            <a:prstClr val="black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sz="14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2</m:t>
                          </m:r>
                        </m:den>
                      </m:f>
                      <m:r>
                        <a:rPr lang="en-US" sz="1400" i="1">
                          <a:solidFill>
                            <a:prstClr val="black"/>
                          </a:solidFill>
                          <a:latin typeface="Cambria Math"/>
                        </a:rPr>
                        <m:t>+</m:t>
                      </m:r>
                      <m:r>
                        <a:rPr lang="en-US" sz="1400" i="1">
                          <a:solidFill>
                            <a:prstClr val="black"/>
                          </a:solidFill>
                          <a:latin typeface="Cambria Math"/>
                        </a:rPr>
                        <m:t>𝑖𝑟</m:t>
                      </m:r>
                    </m:oMath>
                  </m:oMathPara>
                </a14:m>
                <a:endParaRPr lang="en-US" sz="1400" dirty="0">
                  <a:solidFill>
                    <a:prstClr val="black"/>
                  </a:solidFill>
                  <a:latin typeface="Arial" charset="0"/>
                </a:endParaRPr>
              </a:p>
            </p:txBody>
          </p:sp>
        </mc:Choice>
        <mc:Fallback xmlns="">
          <p:sp>
            <p:nvSpPr>
              <p:cNvPr id="87" name="TextBox 8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3131" y="5221693"/>
                <a:ext cx="1931683" cy="49564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591" t="13740" r="11522" b="35803"/>
          <a:stretch/>
        </p:blipFill>
        <p:spPr bwMode="auto">
          <a:xfrm>
            <a:off x="5692381" y="5235866"/>
            <a:ext cx="1051362" cy="11889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9" name="Picture 2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681" t="44050" r="17405" b="45877"/>
          <a:stretch/>
        </p:blipFill>
        <p:spPr bwMode="auto">
          <a:xfrm>
            <a:off x="5989074" y="5640945"/>
            <a:ext cx="1152940" cy="7321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 descr="C:\Users\nbjorner\AppData\Local\Microsoft\Windows\Temporary Internet Files\Content.IE5\82O7XVRQ\MP910216658[1].jpg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071" t="25717" r="9754" b="9054"/>
          <a:stretch/>
        </p:blipFill>
        <p:spPr bwMode="auto">
          <a:xfrm>
            <a:off x="4066350" y="5176480"/>
            <a:ext cx="1365305" cy="1208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Users\nbjorner\AppData\Local\Microsoft\Windows\Temporary Internet Files\Content.IE5\82O7XVRQ\MP900424403[1].jpg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11" t="28249"/>
          <a:stretch/>
        </p:blipFill>
        <p:spPr bwMode="auto">
          <a:xfrm>
            <a:off x="7327199" y="5203425"/>
            <a:ext cx="1058815" cy="1248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TextBox 38"/>
          <p:cNvSpPr txBox="1"/>
          <p:nvPr/>
        </p:nvSpPr>
        <p:spPr>
          <a:xfrm>
            <a:off x="1925322" y="3962329"/>
            <a:ext cx="774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813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black"/>
                </a:solidFill>
                <a:latin typeface="Arial" charset="0"/>
              </a:rPr>
              <a:t>Tasks</a:t>
            </a:r>
          </a:p>
        </p:txBody>
      </p:sp>
    </p:spTree>
    <p:extLst>
      <p:ext uri="{BB962C8B-B14F-4D97-AF65-F5344CB8AC3E}">
        <p14:creationId xmlns:p14="http://schemas.microsoft.com/office/powerpoint/2010/main" val="13069716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Single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Content Placeholder 2"/>
          <p:cNvSpPr txBox="1">
            <a:spLocks/>
          </p:cNvSpPr>
          <p:nvPr/>
        </p:nvSpPr>
        <p:spPr bwMode="auto">
          <a:xfrm>
            <a:off x="1600200" y="1295402"/>
            <a:ext cx="8382000" cy="3411703"/>
          </a:xfrm>
          <a:prstGeom prst="rect">
            <a:avLst/>
          </a:prstGeo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384175" indent="-384175" algn="l" defTabSz="91281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Blip>
                <a:blip r:embed="rId2"/>
              </a:buBlip>
              <a:defRPr sz="33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38188" indent="-361950" algn="l" defTabSz="91281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Blip>
                <a:blip r:embed="rId2"/>
              </a:buBlip>
              <a:defRPr sz="3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01725" indent="-347663" algn="l" defTabSz="91281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Blip>
                <a:blip r:embed="rId2"/>
              </a:buBlip>
              <a:defRPr sz="27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419225" indent="-317500" algn="l" defTabSz="91281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Blip>
                <a:blip r:embed="rId2"/>
              </a:buBlip>
              <a:defRPr sz="23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760538" indent="-317500" algn="l" defTabSz="91281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Blip>
                <a:blip r:embed="rId2"/>
              </a:buBlip>
              <a:defRPr sz="23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en-US" b="1">
                <a:solidFill>
                  <a:srgbClr val="7030A0"/>
                </a:solidFill>
                <a:latin typeface="Segoe"/>
              </a:rPr>
              <a:t>Constraints:</a:t>
            </a:r>
          </a:p>
          <a:p>
            <a:pPr marL="377016" lvl="1" indent="0">
              <a:buNone/>
              <a:defRPr/>
            </a:pPr>
            <a:r>
              <a:rPr lang="en-US" sz="2800" b="1">
                <a:solidFill>
                  <a:srgbClr val="000000"/>
                </a:solidFill>
                <a:latin typeface="Segoe"/>
              </a:rPr>
              <a:t>Precedence</a:t>
            </a:r>
            <a:r>
              <a:rPr lang="en-US" sz="2800">
                <a:solidFill>
                  <a:srgbClr val="000000"/>
                </a:solidFill>
                <a:latin typeface="Segoe"/>
              </a:rPr>
              <a:t>: </a:t>
            </a:r>
            <a:r>
              <a:rPr lang="en-US">
                <a:solidFill>
                  <a:srgbClr val="000000"/>
                </a:solidFill>
                <a:latin typeface="Segoe"/>
              </a:rPr>
              <a:t>between two tasks of the same job</a:t>
            </a:r>
          </a:p>
          <a:p>
            <a:pPr lvl="1">
              <a:defRPr/>
            </a:pPr>
            <a:endParaRPr lang="en-US">
              <a:solidFill>
                <a:srgbClr val="000000"/>
              </a:solidFill>
              <a:latin typeface="Segoe"/>
            </a:endParaRPr>
          </a:p>
          <a:p>
            <a:pPr lvl="1">
              <a:defRPr/>
            </a:pPr>
            <a:endParaRPr lang="en-US">
              <a:solidFill>
                <a:srgbClr val="000000"/>
              </a:solidFill>
              <a:latin typeface="Segoe"/>
            </a:endParaRPr>
          </a:p>
          <a:p>
            <a:pPr marL="377016" lvl="1" indent="0">
              <a:buNone/>
              <a:defRPr/>
            </a:pPr>
            <a:endParaRPr lang="en-US">
              <a:solidFill>
                <a:srgbClr val="000000"/>
              </a:solidFill>
              <a:latin typeface="Segoe"/>
            </a:endParaRPr>
          </a:p>
          <a:p>
            <a:pPr marL="377016" lvl="1" indent="0">
              <a:buNone/>
              <a:defRPr/>
            </a:pPr>
            <a:r>
              <a:rPr lang="en-US" sz="2800" b="1">
                <a:solidFill>
                  <a:srgbClr val="000000"/>
                </a:solidFill>
                <a:latin typeface="Segoe"/>
              </a:rPr>
              <a:t>Resource</a:t>
            </a:r>
            <a:r>
              <a:rPr lang="en-US">
                <a:solidFill>
                  <a:srgbClr val="000000"/>
                </a:solidFill>
                <a:latin typeface="Segoe"/>
              </a:rPr>
              <a:t>:  Machines execute at most one job at a time</a:t>
            </a:r>
            <a:endParaRPr lang="en-US" dirty="0">
              <a:solidFill>
                <a:srgbClr val="000000"/>
              </a:solidFill>
              <a:latin typeface="Segoe"/>
            </a:endParaRPr>
          </a:p>
        </p:txBody>
      </p:sp>
      <p:cxnSp>
        <p:nvCxnSpPr>
          <p:cNvPr id="347" name="Straight Connector 346"/>
          <p:cNvCxnSpPr/>
          <p:nvPr/>
        </p:nvCxnSpPr>
        <p:spPr>
          <a:xfrm>
            <a:off x="3810000" y="2343952"/>
            <a:ext cx="0" cy="1645920"/>
          </a:xfrm>
          <a:prstGeom prst="line">
            <a:avLst/>
          </a:prstGeom>
          <a:noFill/>
          <a:ln w="31750" cap="flat" cmpd="sng" algn="ctr">
            <a:solidFill>
              <a:srgbClr val="FFFFFF">
                <a:lumMod val="75000"/>
              </a:srgbClr>
            </a:solidFill>
            <a:prstDash val="solid"/>
          </a:ln>
          <a:effectLst/>
        </p:spPr>
      </p:cxnSp>
      <p:cxnSp>
        <p:nvCxnSpPr>
          <p:cNvPr id="348" name="Straight Connector 347"/>
          <p:cNvCxnSpPr/>
          <p:nvPr/>
        </p:nvCxnSpPr>
        <p:spPr>
          <a:xfrm>
            <a:off x="3810002" y="2343956"/>
            <a:ext cx="1387401" cy="1635619"/>
          </a:xfrm>
          <a:prstGeom prst="line">
            <a:avLst/>
          </a:prstGeom>
          <a:noFill/>
          <a:ln w="31750" cap="flat" cmpd="sng" algn="ctr">
            <a:solidFill>
              <a:srgbClr val="000000"/>
            </a:solidFill>
            <a:prstDash val="solid"/>
          </a:ln>
          <a:effectLst/>
        </p:spPr>
      </p:cxnSp>
      <p:cxnSp>
        <p:nvCxnSpPr>
          <p:cNvPr id="349" name="Straight Connector 348"/>
          <p:cNvCxnSpPr/>
          <p:nvPr/>
        </p:nvCxnSpPr>
        <p:spPr>
          <a:xfrm>
            <a:off x="3810000" y="2343956"/>
            <a:ext cx="2774802" cy="1635619"/>
          </a:xfrm>
          <a:prstGeom prst="line">
            <a:avLst/>
          </a:prstGeom>
          <a:noFill/>
          <a:ln w="31750" cap="flat" cmpd="sng" algn="ctr">
            <a:solidFill>
              <a:srgbClr val="FFFFFF">
                <a:lumMod val="85000"/>
              </a:srgbClr>
            </a:solidFill>
            <a:prstDash val="solid"/>
          </a:ln>
          <a:effectLst/>
        </p:spPr>
      </p:cxnSp>
      <p:cxnSp>
        <p:nvCxnSpPr>
          <p:cNvPr id="350" name="Straight Connector 349"/>
          <p:cNvCxnSpPr/>
          <p:nvPr/>
        </p:nvCxnSpPr>
        <p:spPr>
          <a:xfrm>
            <a:off x="3810002" y="2343956"/>
            <a:ext cx="4546803" cy="1635619"/>
          </a:xfrm>
          <a:prstGeom prst="line">
            <a:avLst/>
          </a:prstGeom>
          <a:noFill/>
          <a:ln w="31750" cap="flat" cmpd="sng" algn="ctr">
            <a:solidFill>
              <a:srgbClr val="FFFFFF">
                <a:lumMod val="85000"/>
              </a:srgbClr>
            </a:solidFill>
            <a:prstDash val="solid"/>
          </a:ln>
          <a:effectLst/>
        </p:spPr>
      </p:cxnSp>
      <p:cxnSp>
        <p:nvCxnSpPr>
          <p:cNvPr id="351" name="Straight Connector 350"/>
          <p:cNvCxnSpPr/>
          <p:nvPr/>
        </p:nvCxnSpPr>
        <p:spPr>
          <a:xfrm>
            <a:off x="3810002" y="2343956"/>
            <a:ext cx="5716071" cy="1635619"/>
          </a:xfrm>
          <a:prstGeom prst="line">
            <a:avLst/>
          </a:prstGeom>
          <a:noFill/>
          <a:ln w="31750" cap="flat" cmpd="sng" algn="ctr">
            <a:solidFill>
              <a:srgbClr val="FFFFFF">
                <a:lumMod val="85000"/>
              </a:srgbClr>
            </a:solidFill>
            <a:prstDash val="solid"/>
          </a:ln>
          <a:effectLst/>
        </p:spPr>
      </p:cxnSp>
      <p:cxnSp>
        <p:nvCxnSpPr>
          <p:cNvPr id="352" name="Straight Connector 351"/>
          <p:cNvCxnSpPr/>
          <p:nvPr/>
        </p:nvCxnSpPr>
        <p:spPr>
          <a:xfrm flipH="1">
            <a:off x="3810002" y="2343956"/>
            <a:ext cx="1937939" cy="1635619"/>
          </a:xfrm>
          <a:prstGeom prst="line">
            <a:avLst/>
          </a:prstGeom>
          <a:noFill/>
          <a:ln w="31750" cap="flat" cmpd="sng" algn="ctr">
            <a:solidFill>
              <a:srgbClr val="FFFFFF">
                <a:lumMod val="85000"/>
              </a:srgbClr>
            </a:solidFill>
            <a:prstDash val="solid"/>
          </a:ln>
          <a:effectLst/>
        </p:spPr>
      </p:cxnSp>
      <p:cxnSp>
        <p:nvCxnSpPr>
          <p:cNvPr id="353" name="Straight Connector 352"/>
          <p:cNvCxnSpPr/>
          <p:nvPr/>
        </p:nvCxnSpPr>
        <p:spPr>
          <a:xfrm flipH="1">
            <a:off x="5202289" y="2343956"/>
            <a:ext cx="545650" cy="1635619"/>
          </a:xfrm>
          <a:prstGeom prst="line">
            <a:avLst/>
          </a:prstGeom>
          <a:noFill/>
          <a:ln w="31750" cap="flat" cmpd="sng" algn="ctr">
            <a:solidFill>
              <a:srgbClr val="000000"/>
            </a:solidFill>
            <a:prstDash val="solid"/>
          </a:ln>
          <a:effectLst/>
        </p:spPr>
      </p:cxnSp>
      <p:cxnSp>
        <p:nvCxnSpPr>
          <p:cNvPr id="354" name="Straight Connector 353"/>
          <p:cNvCxnSpPr/>
          <p:nvPr/>
        </p:nvCxnSpPr>
        <p:spPr>
          <a:xfrm>
            <a:off x="5770218" y="2343956"/>
            <a:ext cx="797536" cy="1635619"/>
          </a:xfrm>
          <a:prstGeom prst="line">
            <a:avLst/>
          </a:prstGeom>
          <a:noFill/>
          <a:ln w="31750" cap="flat" cmpd="sng" algn="ctr">
            <a:solidFill>
              <a:srgbClr val="FFFFFF">
                <a:lumMod val="85000"/>
              </a:srgbClr>
            </a:solidFill>
            <a:prstDash val="solid"/>
          </a:ln>
          <a:effectLst/>
        </p:spPr>
      </p:cxnSp>
      <p:cxnSp>
        <p:nvCxnSpPr>
          <p:cNvPr id="355" name="Straight Connector 354"/>
          <p:cNvCxnSpPr/>
          <p:nvPr/>
        </p:nvCxnSpPr>
        <p:spPr>
          <a:xfrm>
            <a:off x="5770220" y="2343956"/>
            <a:ext cx="2577531" cy="1635619"/>
          </a:xfrm>
          <a:prstGeom prst="line">
            <a:avLst/>
          </a:prstGeom>
          <a:noFill/>
          <a:ln w="31750" cap="flat" cmpd="sng" algn="ctr">
            <a:solidFill>
              <a:srgbClr val="FFFFFF">
                <a:lumMod val="85000"/>
              </a:srgbClr>
            </a:solidFill>
            <a:prstDash val="solid"/>
          </a:ln>
          <a:effectLst/>
        </p:spPr>
      </p:cxnSp>
      <p:cxnSp>
        <p:nvCxnSpPr>
          <p:cNvPr id="356" name="Straight Connector 355"/>
          <p:cNvCxnSpPr/>
          <p:nvPr/>
        </p:nvCxnSpPr>
        <p:spPr>
          <a:xfrm>
            <a:off x="5747939" y="2343956"/>
            <a:ext cx="3778132" cy="1635619"/>
          </a:xfrm>
          <a:prstGeom prst="line">
            <a:avLst/>
          </a:prstGeom>
          <a:noFill/>
          <a:ln w="31750" cap="flat" cmpd="sng" algn="ctr">
            <a:solidFill>
              <a:srgbClr val="FFFFFF">
                <a:lumMod val="85000"/>
              </a:srgbClr>
            </a:solidFill>
            <a:prstDash val="solid"/>
          </a:ln>
          <a:effectLst/>
        </p:spPr>
      </p:cxnSp>
      <p:cxnSp>
        <p:nvCxnSpPr>
          <p:cNvPr id="357" name="Straight Connector 356"/>
          <p:cNvCxnSpPr/>
          <p:nvPr/>
        </p:nvCxnSpPr>
        <p:spPr>
          <a:xfrm flipH="1">
            <a:off x="6584803" y="2343956"/>
            <a:ext cx="1101074" cy="1635619"/>
          </a:xfrm>
          <a:prstGeom prst="line">
            <a:avLst/>
          </a:prstGeom>
          <a:noFill/>
          <a:ln w="31750" cap="flat" cmpd="sng" algn="ctr">
            <a:solidFill>
              <a:srgbClr val="FFFFFF">
                <a:lumMod val="85000"/>
              </a:srgbClr>
            </a:solidFill>
            <a:prstDash val="solid"/>
          </a:ln>
          <a:effectLst/>
        </p:spPr>
      </p:cxnSp>
      <p:cxnSp>
        <p:nvCxnSpPr>
          <p:cNvPr id="358" name="Straight Connector 357"/>
          <p:cNvCxnSpPr/>
          <p:nvPr/>
        </p:nvCxnSpPr>
        <p:spPr>
          <a:xfrm>
            <a:off x="7685877" y="2343956"/>
            <a:ext cx="670927" cy="1635619"/>
          </a:xfrm>
          <a:prstGeom prst="line">
            <a:avLst/>
          </a:prstGeom>
          <a:noFill/>
          <a:ln w="31750" cap="flat" cmpd="sng" algn="ctr">
            <a:solidFill>
              <a:srgbClr val="FFFFFF">
                <a:lumMod val="85000"/>
              </a:srgbClr>
            </a:solidFill>
            <a:prstDash val="solid"/>
          </a:ln>
          <a:effectLst/>
        </p:spPr>
      </p:cxnSp>
      <p:cxnSp>
        <p:nvCxnSpPr>
          <p:cNvPr id="359" name="Straight Connector 358"/>
          <p:cNvCxnSpPr/>
          <p:nvPr/>
        </p:nvCxnSpPr>
        <p:spPr>
          <a:xfrm>
            <a:off x="7685878" y="2343956"/>
            <a:ext cx="1840195" cy="1635619"/>
          </a:xfrm>
          <a:prstGeom prst="line">
            <a:avLst/>
          </a:prstGeom>
          <a:noFill/>
          <a:ln w="31750" cap="flat" cmpd="sng" algn="ctr">
            <a:solidFill>
              <a:srgbClr val="FFFFFF">
                <a:lumMod val="85000"/>
              </a:srgbClr>
            </a:solidFill>
            <a:prstDash val="solid"/>
          </a:ln>
          <a:effectLst/>
        </p:spPr>
      </p:cxnSp>
      <p:cxnSp>
        <p:nvCxnSpPr>
          <p:cNvPr id="360" name="Straight Connector 359"/>
          <p:cNvCxnSpPr/>
          <p:nvPr/>
        </p:nvCxnSpPr>
        <p:spPr>
          <a:xfrm flipH="1">
            <a:off x="3810002" y="2343956"/>
            <a:ext cx="3875877" cy="1635619"/>
          </a:xfrm>
          <a:prstGeom prst="line">
            <a:avLst/>
          </a:prstGeom>
          <a:noFill/>
          <a:ln w="31750" cap="flat" cmpd="sng" algn="ctr">
            <a:solidFill>
              <a:srgbClr val="FFFFFF">
                <a:lumMod val="85000"/>
              </a:srgbClr>
            </a:solidFill>
            <a:prstDash val="solid"/>
          </a:ln>
          <a:effectLst/>
        </p:spPr>
      </p:cxnSp>
      <p:cxnSp>
        <p:nvCxnSpPr>
          <p:cNvPr id="361" name="Straight Connector 360"/>
          <p:cNvCxnSpPr/>
          <p:nvPr/>
        </p:nvCxnSpPr>
        <p:spPr>
          <a:xfrm flipH="1">
            <a:off x="3810001" y="2343956"/>
            <a:ext cx="5649125" cy="1635619"/>
          </a:xfrm>
          <a:prstGeom prst="line">
            <a:avLst/>
          </a:prstGeom>
          <a:noFill/>
          <a:ln w="31750" cap="flat" cmpd="sng" algn="ctr">
            <a:solidFill>
              <a:srgbClr val="FFFFFF">
                <a:lumMod val="85000"/>
              </a:srgbClr>
            </a:solidFill>
            <a:prstDash val="solid"/>
          </a:ln>
          <a:effectLst/>
        </p:spPr>
      </p:cxnSp>
      <p:cxnSp>
        <p:nvCxnSpPr>
          <p:cNvPr id="362" name="Straight Connector 361"/>
          <p:cNvCxnSpPr/>
          <p:nvPr/>
        </p:nvCxnSpPr>
        <p:spPr>
          <a:xfrm flipH="1">
            <a:off x="5202288" y="2343956"/>
            <a:ext cx="4256836" cy="1635619"/>
          </a:xfrm>
          <a:prstGeom prst="line">
            <a:avLst/>
          </a:prstGeom>
          <a:noFill/>
          <a:ln w="31750" cap="flat" cmpd="sng" algn="ctr">
            <a:solidFill>
              <a:srgbClr val="000000"/>
            </a:solidFill>
            <a:prstDash val="solid"/>
          </a:ln>
          <a:effectLst/>
        </p:spPr>
      </p:cxnSp>
      <p:cxnSp>
        <p:nvCxnSpPr>
          <p:cNvPr id="363" name="Straight Connector 362"/>
          <p:cNvCxnSpPr/>
          <p:nvPr/>
        </p:nvCxnSpPr>
        <p:spPr>
          <a:xfrm flipH="1">
            <a:off x="5197403" y="2343956"/>
            <a:ext cx="2488477" cy="1635619"/>
          </a:xfrm>
          <a:prstGeom prst="line">
            <a:avLst/>
          </a:prstGeom>
          <a:noFill/>
          <a:ln w="31750" cap="flat" cmpd="sng" algn="ctr">
            <a:solidFill>
              <a:srgbClr val="000000"/>
            </a:solidFill>
            <a:prstDash val="solid"/>
          </a:ln>
          <a:effectLst/>
        </p:spPr>
      </p:cxnSp>
      <p:cxnSp>
        <p:nvCxnSpPr>
          <p:cNvPr id="364" name="Straight Connector 363"/>
          <p:cNvCxnSpPr/>
          <p:nvPr/>
        </p:nvCxnSpPr>
        <p:spPr>
          <a:xfrm flipH="1">
            <a:off x="6584802" y="2343956"/>
            <a:ext cx="2874322" cy="1635619"/>
          </a:xfrm>
          <a:prstGeom prst="line">
            <a:avLst/>
          </a:prstGeom>
          <a:noFill/>
          <a:ln w="31750" cap="flat" cmpd="sng" algn="ctr">
            <a:solidFill>
              <a:srgbClr val="FFFFFF">
                <a:lumMod val="85000"/>
              </a:srgbClr>
            </a:solidFill>
            <a:prstDash val="solid"/>
          </a:ln>
          <a:effectLst/>
        </p:spPr>
      </p:cxnSp>
      <p:cxnSp>
        <p:nvCxnSpPr>
          <p:cNvPr id="365" name="Straight Connector 364"/>
          <p:cNvCxnSpPr/>
          <p:nvPr/>
        </p:nvCxnSpPr>
        <p:spPr>
          <a:xfrm flipH="1">
            <a:off x="8347749" y="2343956"/>
            <a:ext cx="1111376" cy="1635619"/>
          </a:xfrm>
          <a:prstGeom prst="line">
            <a:avLst/>
          </a:prstGeom>
          <a:noFill/>
          <a:ln w="31750" cap="flat" cmpd="sng" algn="ctr">
            <a:solidFill>
              <a:srgbClr val="FFFFFF">
                <a:lumMod val="85000"/>
              </a:srgbClr>
            </a:solidFill>
            <a:prstDash val="solid"/>
          </a:ln>
          <a:effectLst/>
        </p:spPr>
      </p:cxnSp>
      <p:cxnSp>
        <p:nvCxnSpPr>
          <p:cNvPr id="366" name="Straight Connector 365"/>
          <p:cNvCxnSpPr/>
          <p:nvPr/>
        </p:nvCxnSpPr>
        <p:spPr>
          <a:xfrm>
            <a:off x="9459125" y="2343956"/>
            <a:ext cx="66946" cy="1635619"/>
          </a:xfrm>
          <a:prstGeom prst="line">
            <a:avLst/>
          </a:prstGeom>
          <a:noFill/>
          <a:ln w="31750" cap="flat" cmpd="sng" algn="ctr">
            <a:solidFill>
              <a:srgbClr val="FFFFFF">
                <a:lumMod val="85000"/>
              </a:srgbClr>
            </a:solidFill>
            <a:prstDash val="solid"/>
          </a:ln>
          <a:effectLst/>
        </p:spPr>
      </p:cxnSp>
      <p:sp>
        <p:nvSpPr>
          <p:cNvPr id="367" name="TextBox 366"/>
          <p:cNvSpPr txBox="1"/>
          <p:nvPr/>
        </p:nvSpPr>
        <p:spPr>
          <a:xfrm>
            <a:off x="4353425" y="3383743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b="1" kern="0" dirty="0">
                <a:solidFill>
                  <a:srgbClr val="7030A0"/>
                </a:solidFill>
                <a:latin typeface="Arial" charset="0"/>
              </a:rPr>
              <a:t>4</a:t>
            </a:r>
          </a:p>
        </p:txBody>
      </p:sp>
      <p:sp>
        <p:nvSpPr>
          <p:cNvPr id="368" name="TextBox 367"/>
          <p:cNvSpPr txBox="1"/>
          <p:nvPr/>
        </p:nvSpPr>
        <p:spPr>
          <a:xfrm>
            <a:off x="6015460" y="299424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b="1" kern="0" dirty="0">
                <a:solidFill>
                  <a:srgbClr val="7030A0"/>
                </a:solidFill>
                <a:latin typeface="Arial" charset="0"/>
              </a:rPr>
              <a:t>1</a:t>
            </a:r>
          </a:p>
        </p:txBody>
      </p:sp>
      <p:sp>
        <p:nvSpPr>
          <p:cNvPr id="369" name="TextBox 368"/>
          <p:cNvSpPr txBox="1"/>
          <p:nvPr/>
        </p:nvSpPr>
        <p:spPr>
          <a:xfrm>
            <a:off x="5168116" y="298061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b="1" kern="0" dirty="0">
                <a:solidFill>
                  <a:srgbClr val="7030A0"/>
                </a:solidFill>
                <a:latin typeface="Arial" charset="0"/>
              </a:rPr>
              <a:t>3</a:t>
            </a:r>
          </a:p>
        </p:txBody>
      </p:sp>
      <p:sp>
        <p:nvSpPr>
          <p:cNvPr id="370" name="TextBox 369"/>
          <p:cNvSpPr txBox="1"/>
          <p:nvPr/>
        </p:nvSpPr>
        <p:spPr>
          <a:xfrm>
            <a:off x="7135339" y="322219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b="1" kern="0" dirty="0">
                <a:solidFill>
                  <a:srgbClr val="7030A0"/>
                </a:solidFill>
                <a:latin typeface="Arial" charset="0"/>
              </a:rPr>
              <a:t>2</a:t>
            </a:r>
          </a:p>
        </p:txBody>
      </p:sp>
      <p:cxnSp>
        <p:nvCxnSpPr>
          <p:cNvPr id="371" name="Straight Connector 370"/>
          <p:cNvCxnSpPr/>
          <p:nvPr/>
        </p:nvCxnSpPr>
        <p:spPr>
          <a:xfrm>
            <a:off x="3733800" y="4726543"/>
            <a:ext cx="0" cy="1648500"/>
          </a:xfrm>
          <a:prstGeom prst="line">
            <a:avLst/>
          </a:prstGeom>
          <a:noFill/>
          <a:ln w="9525" cap="flat" cmpd="sng" algn="ctr">
            <a:solidFill>
              <a:srgbClr val="FFFFFF">
                <a:lumMod val="85000"/>
              </a:srgbClr>
            </a:solidFill>
            <a:prstDash val="solid"/>
          </a:ln>
          <a:effectLst/>
        </p:spPr>
      </p:cxnSp>
      <p:cxnSp>
        <p:nvCxnSpPr>
          <p:cNvPr id="372" name="Straight Connector 371"/>
          <p:cNvCxnSpPr/>
          <p:nvPr/>
        </p:nvCxnSpPr>
        <p:spPr>
          <a:xfrm>
            <a:off x="3733801" y="4726543"/>
            <a:ext cx="1393545" cy="1648500"/>
          </a:xfrm>
          <a:prstGeom prst="line">
            <a:avLst/>
          </a:prstGeom>
          <a:noFill/>
          <a:ln w="31750" cap="flat" cmpd="sng" algn="ctr">
            <a:solidFill>
              <a:srgbClr val="FFFFFF">
                <a:lumMod val="75000"/>
              </a:srgbClr>
            </a:solidFill>
            <a:prstDash val="solid"/>
          </a:ln>
          <a:effectLst/>
        </p:spPr>
      </p:cxnSp>
      <p:cxnSp>
        <p:nvCxnSpPr>
          <p:cNvPr id="373" name="Straight Connector 372"/>
          <p:cNvCxnSpPr/>
          <p:nvPr/>
        </p:nvCxnSpPr>
        <p:spPr>
          <a:xfrm>
            <a:off x="3733801" y="4726543"/>
            <a:ext cx="2787090" cy="1648500"/>
          </a:xfrm>
          <a:prstGeom prst="line">
            <a:avLst/>
          </a:prstGeom>
          <a:noFill/>
          <a:ln w="31750" cap="flat" cmpd="sng" algn="ctr">
            <a:solidFill>
              <a:srgbClr val="FFFFFF">
                <a:lumMod val="75000"/>
              </a:srgbClr>
            </a:solidFill>
            <a:prstDash val="solid"/>
          </a:ln>
          <a:effectLst/>
        </p:spPr>
      </p:cxnSp>
      <p:cxnSp>
        <p:nvCxnSpPr>
          <p:cNvPr id="374" name="Straight Connector 373"/>
          <p:cNvCxnSpPr/>
          <p:nvPr/>
        </p:nvCxnSpPr>
        <p:spPr>
          <a:xfrm>
            <a:off x="3733800" y="4726543"/>
            <a:ext cx="4566938" cy="1648500"/>
          </a:xfrm>
          <a:prstGeom prst="line">
            <a:avLst/>
          </a:prstGeom>
          <a:noFill/>
          <a:ln w="31750" cap="flat" cmpd="sng" algn="ctr">
            <a:solidFill>
              <a:srgbClr val="FFFFFF">
                <a:lumMod val="75000"/>
              </a:srgbClr>
            </a:solidFill>
            <a:prstDash val="solid"/>
          </a:ln>
          <a:effectLst/>
        </p:spPr>
      </p:cxnSp>
      <p:cxnSp>
        <p:nvCxnSpPr>
          <p:cNvPr id="375" name="Straight Connector 374"/>
          <p:cNvCxnSpPr/>
          <p:nvPr/>
        </p:nvCxnSpPr>
        <p:spPr>
          <a:xfrm>
            <a:off x="3733800" y="4726543"/>
            <a:ext cx="5741384" cy="1648500"/>
          </a:xfrm>
          <a:prstGeom prst="line">
            <a:avLst/>
          </a:prstGeom>
          <a:noFill/>
          <a:ln w="31750" cap="flat" cmpd="sng" algn="ctr">
            <a:solidFill>
              <a:srgbClr val="FFFFFF">
                <a:lumMod val="75000"/>
              </a:srgbClr>
            </a:solidFill>
            <a:prstDash val="solid"/>
          </a:ln>
          <a:effectLst/>
        </p:spPr>
      </p:cxnSp>
      <p:cxnSp>
        <p:nvCxnSpPr>
          <p:cNvPr id="376" name="Straight Connector 375"/>
          <p:cNvCxnSpPr/>
          <p:nvPr/>
        </p:nvCxnSpPr>
        <p:spPr>
          <a:xfrm flipH="1">
            <a:off x="3733802" y="4726543"/>
            <a:ext cx="1946521" cy="1648500"/>
          </a:xfrm>
          <a:prstGeom prst="line">
            <a:avLst/>
          </a:prstGeom>
          <a:noFill/>
          <a:ln w="31750" cap="flat" cmpd="sng" algn="ctr">
            <a:solidFill>
              <a:srgbClr val="FFFFFF">
                <a:lumMod val="75000"/>
              </a:srgbClr>
            </a:solidFill>
            <a:prstDash val="solid"/>
          </a:ln>
          <a:effectLst/>
        </p:spPr>
      </p:cxnSp>
      <p:cxnSp>
        <p:nvCxnSpPr>
          <p:cNvPr id="377" name="Straight Connector 376"/>
          <p:cNvCxnSpPr/>
          <p:nvPr/>
        </p:nvCxnSpPr>
        <p:spPr>
          <a:xfrm flipH="1">
            <a:off x="5132256" y="4726543"/>
            <a:ext cx="548067" cy="1648500"/>
          </a:xfrm>
          <a:prstGeom prst="line">
            <a:avLst/>
          </a:prstGeom>
          <a:noFill/>
          <a:ln w="31750" cap="flat" cmpd="sng" algn="ctr">
            <a:solidFill>
              <a:srgbClr val="000000"/>
            </a:solidFill>
            <a:prstDash val="solid"/>
          </a:ln>
          <a:effectLst/>
        </p:spPr>
      </p:cxnSp>
      <p:cxnSp>
        <p:nvCxnSpPr>
          <p:cNvPr id="378" name="Straight Connector 377"/>
          <p:cNvCxnSpPr/>
          <p:nvPr/>
        </p:nvCxnSpPr>
        <p:spPr>
          <a:xfrm>
            <a:off x="5702700" y="4726543"/>
            <a:ext cx="801067" cy="1648500"/>
          </a:xfrm>
          <a:prstGeom prst="line">
            <a:avLst/>
          </a:prstGeom>
          <a:noFill/>
          <a:ln w="31750" cap="flat" cmpd="sng" algn="ctr">
            <a:solidFill>
              <a:srgbClr val="FFFFFF">
                <a:lumMod val="75000"/>
              </a:srgbClr>
            </a:solidFill>
            <a:prstDash val="solid"/>
          </a:ln>
          <a:effectLst/>
        </p:spPr>
      </p:cxnSp>
      <p:cxnSp>
        <p:nvCxnSpPr>
          <p:cNvPr id="379" name="Straight Connector 378"/>
          <p:cNvCxnSpPr/>
          <p:nvPr/>
        </p:nvCxnSpPr>
        <p:spPr>
          <a:xfrm>
            <a:off x="5702698" y="4726543"/>
            <a:ext cx="2588946" cy="1648500"/>
          </a:xfrm>
          <a:prstGeom prst="line">
            <a:avLst/>
          </a:prstGeom>
          <a:noFill/>
          <a:ln w="31750" cap="flat" cmpd="sng" algn="ctr">
            <a:solidFill>
              <a:srgbClr val="000000"/>
            </a:solidFill>
            <a:prstDash val="solid"/>
          </a:ln>
          <a:effectLst/>
        </p:spPr>
      </p:cxnSp>
      <p:cxnSp>
        <p:nvCxnSpPr>
          <p:cNvPr id="380" name="Straight Connector 379"/>
          <p:cNvCxnSpPr/>
          <p:nvPr/>
        </p:nvCxnSpPr>
        <p:spPr>
          <a:xfrm>
            <a:off x="5680323" y="4726543"/>
            <a:ext cx="3794863" cy="1648500"/>
          </a:xfrm>
          <a:prstGeom prst="line">
            <a:avLst/>
          </a:prstGeom>
          <a:noFill/>
          <a:ln w="31750" cap="flat" cmpd="sng" algn="ctr">
            <a:solidFill>
              <a:srgbClr val="FFFFFF">
                <a:lumMod val="75000"/>
              </a:srgbClr>
            </a:solidFill>
            <a:prstDash val="solid"/>
          </a:ln>
          <a:effectLst/>
        </p:spPr>
      </p:cxnSp>
      <p:cxnSp>
        <p:nvCxnSpPr>
          <p:cNvPr id="381" name="Straight Connector 380"/>
          <p:cNvCxnSpPr/>
          <p:nvPr/>
        </p:nvCxnSpPr>
        <p:spPr>
          <a:xfrm flipH="1">
            <a:off x="6520891" y="4726543"/>
            <a:ext cx="1105950" cy="1648500"/>
          </a:xfrm>
          <a:prstGeom prst="line">
            <a:avLst/>
          </a:prstGeom>
          <a:noFill/>
          <a:ln w="31750" cap="flat" cmpd="sng" algn="ctr">
            <a:solidFill>
              <a:srgbClr val="FFFFFF">
                <a:lumMod val="75000"/>
              </a:srgbClr>
            </a:solidFill>
            <a:prstDash val="solid"/>
          </a:ln>
          <a:effectLst/>
        </p:spPr>
      </p:cxnSp>
      <p:cxnSp>
        <p:nvCxnSpPr>
          <p:cNvPr id="382" name="Straight Connector 381"/>
          <p:cNvCxnSpPr/>
          <p:nvPr/>
        </p:nvCxnSpPr>
        <p:spPr>
          <a:xfrm>
            <a:off x="7626840" y="4726543"/>
            <a:ext cx="673898" cy="1648500"/>
          </a:xfrm>
          <a:prstGeom prst="line">
            <a:avLst/>
          </a:prstGeom>
          <a:noFill/>
          <a:ln w="31750" cap="flat" cmpd="sng" algn="ctr">
            <a:solidFill>
              <a:srgbClr val="FFFFFF">
                <a:lumMod val="75000"/>
              </a:srgbClr>
            </a:solidFill>
            <a:prstDash val="solid"/>
          </a:ln>
          <a:effectLst/>
        </p:spPr>
      </p:cxnSp>
      <p:cxnSp>
        <p:nvCxnSpPr>
          <p:cNvPr id="383" name="Straight Connector 382"/>
          <p:cNvCxnSpPr/>
          <p:nvPr/>
        </p:nvCxnSpPr>
        <p:spPr>
          <a:xfrm>
            <a:off x="7626840" y="4726543"/>
            <a:ext cx="1848344" cy="1648500"/>
          </a:xfrm>
          <a:prstGeom prst="line">
            <a:avLst/>
          </a:prstGeom>
          <a:noFill/>
          <a:ln w="31750" cap="flat" cmpd="sng" algn="ctr">
            <a:solidFill>
              <a:srgbClr val="FFFFFF">
                <a:lumMod val="75000"/>
              </a:srgbClr>
            </a:solidFill>
            <a:prstDash val="solid"/>
          </a:ln>
          <a:effectLst/>
        </p:spPr>
      </p:cxnSp>
      <p:cxnSp>
        <p:nvCxnSpPr>
          <p:cNvPr id="384" name="Straight Connector 383"/>
          <p:cNvCxnSpPr/>
          <p:nvPr/>
        </p:nvCxnSpPr>
        <p:spPr>
          <a:xfrm flipH="1">
            <a:off x="3733802" y="4726543"/>
            <a:ext cx="3893041" cy="1648500"/>
          </a:xfrm>
          <a:prstGeom prst="line">
            <a:avLst/>
          </a:prstGeom>
          <a:noFill/>
          <a:ln w="31750" cap="flat" cmpd="sng" algn="ctr">
            <a:solidFill>
              <a:srgbClr val="FFFFFF">
                <a:lumMod val="75000"/>
              </a:srgbClr>
            </a:solidFill>
            <a:prstDash val="solid"/>
          </a:ln>
          <a:effectLst/>
        </p:spPr>
      </p:cxnSp>
      <p:cxnSp>
        <p:nvCxnSpPr>
          <p:cNvPr id="385" name="Straight Connector 384"/>
          <p:cNvCxnSpPr/>
          <p:nvPr/>
        </p:nvCxnSpPr>
        <p:spPr>
          <a:xfrm flipH="1">
            <a:off x="3733802" y="4726543"/>
            <a:ext cx="5674141" cy="1648500"/>
          </a:xfrm>
          <a:prstGeom prst="line">
            <a:avLst/>
          </a:prstGeom>
          <a:noFill/>
          <a:ln w="31750" cap="flat" cmpd="sng" algn="ctr">
            <a:solidFill>
              <a:srgbClr val="FFFFFF">
                <a:lumMod val="75000"/>
              </a:srgbClr>
            </a:solidFill>
            <a:prstDash val="solid"/>
          </a:ln>
          <a:effectLst/>
        </p:spPr>
      </p:cxnSp>
      <p:cxnSp>
        <p:nvCxnSpPr>
          <p:cNvPr id="386" name="Straight Connector 385"/>
          <p:cNvCxnSpPr/>
          <p:nvPr/>
        </p:nvCxnSpPr>
        <p:spPr>
          <a:xfrm flipH="1">
            <a:off x="5132256" y="4726543"/>
            <a:ext cx="4275687" cy="1648500"/>
          </a:xfrm>
          <a:prstGeom prst="line">
            <a:avLst/>
          </a:prstGeom>
          <a:noFill/>
          <a:ln w="31750" cap="flat" cmpd="sng" algn="ctr">
            <a:solidFill>
              <a:srgbClr val="FFFFFF">
                <a:lumMod val="75000"/>
              </a:srgbClr>
            </a:solidFill>
            <a:prstDash val="solid"/>
          </a:ln>
          <a:effectLst/>
        </p:spPr>
      </p:cxnSp>
      <p:cxnSp>
        <p:nvCxnSpPr>
          <p:cNvPr id="387" name="Straight Connector 386"/>
          <p:cNvCxnSpPr/>
          <p:nvPr/>
        </p:nvCxnSpPr>
        <p:spPr>
          <a:xfrm flipH="1">
            <a:off x="5127347" y="4726543"/>
            <a:ext cx="2499497" cy="1648500"/>
          </a:xfrm>
          <a:prstGeom prst="line">
            <a:avLst/>
          </a:prstGeom>
          <a:noFill/>
          <a:ln w="31750" cap="flat" cmpd="sng" algn="ctr">
            <a:solidFill>
              <a:srgbClr val="FFFFFF">
                <a:lumMod val="75000"/>
              </a:srgbClr>
            </a:solidFill>
            <a:prstDash val="solid"/>
          </a:ln>
          <a:effectLst/>
        </p:spPr>
      </p:cxnSp>
      <p:cxnSp>
        <p:nvCxnSpPr>
          <p:cNvPr id="388" name="Straight Connector 387"/>
          <p:cNvCxnSpPr/>
          <p:nvPr/>
        </p:nvCxnSpPr>
        <p:spPr>
          <a:xfrm flipH="1">
            <a:off x="6520891" y="4726543"/>
            <a:ext cx="2887051" cy="1648500"/>
          </a:xfrm>
          <a:prstGeom prst="line">
            <a:avLst/>
          </a:prstGeom>
          <a:noFill/>
          <a:ln w="31750" cap="flat" cmpd="sng" algn="ctr">
            <a:solidFill>
              <a:srgbClr val="FFFFFF">
                <a:lumMod val="75000"/>
              </a:srgbClr>
            </a:solidFill>
            <a:prstDash val="solid"/>
          </a:ln>
          <a:effectLst/>
        </p:spPr>
      </p:cxnSp>
      <p:cxnSp>
        <p:nvCxnSpPr>
          <p:cNvPr id="389" name="Straight Connector 388"/>
          <p:cNvCxnSpPr/>
          <p:nvPr/>
        </p:nvCxnSpPr>
        <p:spPr>
          <a:xfrm flipH="1">
            <a:off x="8291646" y="4726543"/>
            <a:ext cx="1116297" cy="1648500"/>
          </a:xfrm>
          <a:prstGeom prst="line">
            <a:avLst/>
          </a:prstGeom>
          <a:noFill/>
          <a:ln w="31750" cap="flat" cmpd="sng" algn="ctr">
            <a:solidFill>
              <a:srgbClr val="FFFFFF">
                <a:lumMod val="75000"/>
              </a:srgbClr>
            </a:solidFill>
            <a:prstDash val="solid"/>
          </a:ln>
          <a:effectLst/>
        </p:spPr>
      </p:cxnSp>
      <p:cxnSp>
        <p:nvCxnSpPr>
          <p:cNvPr id="390" name="Straight Connector 389"/>
          <p:cNvCxnSpPr/>
          <p:nvPr/>
        </p:nvCxnSpPr>
        <p:spPr>
          <a:xfrm>
            <a:off x="9407943" y="4726543"/>
            <a:ext cx="67243" cy="1648500"/>
          </a:xfrm>
          <a:prstGeom prst="line">
            <a:avLst/>
          </a:prstGeom>
          <a:noFill/>
          <a:ln w="31750" cap="flat" cmpd="sng" algn="ctr">
            <a:solidFill>
              <a:srgbClr val="FFFFFF">
                <a:lumMod val="75000"/>
              </a:srgbClr>
            </a:solidFill>
            <a:prstDash val="solid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1" name="TextBox 390"/>
              <p:cNvSpPr txBox="1"/>
              <p:nvPr/>
            </p:nvSpPr>
            <p:spPr>
              <a:xfrm>
                <a:off x="4500432" y="6400804"/>
                <a:ext cx="4416337" cy="4049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ker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𝑠𝑡𝑎𝑟</m:t>
                          </m:r>
                          <m:sSub>
                            <m:sSubPr>
                              <m:ctrlPr>
                                <a:rPr lang="en-US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ker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i="1" ker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2,2</m:t>
                              </m:r>
                            </m:sub>
                          </m:sSub>
                          <m:r>
                            <a:rPr lang="en-US" i="1" ker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..</m:t>
                          </m:r>
                          <m:r>
                            <a:rPr lang="en-US" i="1" ker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𝑒𝑛</m:t>
                          </m:r>
                          <m:sSub>
                            <m:sSubPr>
                              <m:ctrlPr>
                                <a:rPr lang="en-US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ker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i="1" ker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2,2</m:t>
                              </m:r>
                            </m:sub>
                          </m:sSub>
                        </m:e>
                      </m:d>
                      <m:r>
                        <a:rPr lang="en-US" i="1" kern="0">
                          <a:solidFill>
                            <a:srgbClr val="000000"/>
                          </a:solidFill>
                          <a:latin typeface="Cambria Math"/>
                        </a:rPr>
                        <m:t>∩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ker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𝑠𝑡𝑎𝑟</m:t>
                          </m:r>
                          <m:sSub>
                            <m:sSubPr>
                              <m:ctrlPr>
                                <a:rPr lang="en-US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ker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i="1" ker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4,2</m:t>
                              </m:r>
                            </m:sub>
                          </m:sSub>
                          <m:r>
                            <a:rPr lang="en-US" i="1" ker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..</m:t>
                          </m:r>
                          <m:r>
                            <a:rPr lang="en-US" i="1" ker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𝑒𝑛</m:t>
                          </m:r>
                          <m:sSub>
                            <m:sSubPr>
                              <m:ctrlPr>
                                <a:rPr lang="en-US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ker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i="1" ker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4,2</m:t>
                              </m:r>
                            </m:sub>
                          </m:sSub>
                        </m:e>
                      </m:d>
                      <m:r>
                        <a:rPr lang="en-US" i="1" kern="0">
                          <a:solidFill>
                            <a:srgbClr val="000000"/>
                          </a:solidFill>
                          <a:latin typeface="Cambria Math"/>
                        </a:rPr>
                        <m:t>=∅</m:t>
                      </m:r>
                    </m:oMath>
                  </m:oMathPara>
                </a14:m>
                <a:endParaRPr lang="en-US" kern="0" dirty="0">
                  <a:solidFill>
                    <a:srgbClr val="000000"/>
                  </a:solidFill>
                  <a:latin typeface="Arial" charset="0"/>
                </a:endParaRPr>
              </a:p>
            </p:txBody>
          </p:sp>
        </mc:Choice>
        <mc:Fallback xmlns="">
          <p:sp>
            <p:nvSpPr>
              <p:cNvPr id="391" name="TextBox 39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0432" y="6400804"/>
                <a:ext cx="4416337" cy="40498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2" name="Straight Connector 391"/>
          <p:cNvCxnSpPr/>
          <p:nvPr/>
        </p:nvCxnSpPr>
        <p:spPr>
          <a:xfrm>
            <a:off x="3733800" y="4726543"/>
            <a:ext cx="0" cy="1645920"/>
          </a:xfrm>
          <a:prstGeom prst="line">
            <a:avLst/>
          </a:prstGeom>
          <a:noFill/>
          <a:ln w="31750" cap="flat" cmpd="sng" algn="ctr">
            <a:solidFill>
              <a:srgbClr val="FFFFFF">
                <a:lumMod val="75000"/>
              </a:srgbClr>
            </a:solidFill>
            <a:prstDash val="solid"/>
          </a:ln>
          <a:effectLst/>
        </p:spPr>
      </p:cxnSp>
      <p:sp>
        <p:nvSpPr>
          <p:cNvPr id="394" name="Title 1"/>
          <p:cNvSpPr txBox="1">
            <a:spLocks/>
          </p:cNvSpPr>
          <p:nvPr/>
        </p:nvSpPr>
        <p:spPr>
          <a:xfrm>
            <a:off x="1882701" y="166040"/>
            <a:ext cx="6629400" cy="747897"/>
          </a:xfrm>
          <a:prstGeom prst="rect">
            <a:avLst/>
          </a:prstGeom>
        </p:spPr>
        <p:txBody>
          <a:bodyPr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dirty="0">
                <a:solidFill>
                  <a:prstClr val="black"/>
                </a:solidFill>
              </a:rPr>
              <a:t>Job Shop Scheduling</a:t>
            </a:r>
          </a:p>
        </p:txBody>
      </p:sp>
    </p:spTree>
    <p:extLst>
      <p:ext uri="{BB962C8B-B14F-4D97-AF65-F5344CB8AC3E}">
        <p14:creationId xmlns:p14="http://schemas.microsoft.com/office/powerpoint/2010/main" val="3810071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3" name="Content Placeholder 2"/>
              <p:cNvSpPr txBox="1">
                <a:spLocks/>
              </p:cNvSpPr>
              <p:nvPr/>
            </p:nvSpPr>
            <p:spPr bwMode="auto">
              <a:xfrm>
                <a:off x="1524000" y="1295400"/>
                <a:ext cx="9144000" cy="3352264"/>
              </a:xfrm>
              <a:prstGeom prst="rect">
                <a:avLst/>
              </a:prstGeom>
            </p:spPr>
            <p:txBody>
              <a:bodyPr vert="horz" wrap="squar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marL="384175" indent="-384175" algn="l" defTabSz="912813" rtl="0" fontAlgn="base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SzPct val="90000"/>
                  <a:buBlip>
                    <a:blip r:embed="rId2"/>
                  </a:buBlip>
                  <a:defRPr sz="33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1pPr>
                <a:lvl2pPr marL="738188" indent="-361950" algn="l" defTabSz="912813" rtl="0" fontAlgn="base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SzPct val="90000"/>
                  <a:buBlip>
                    <a:blip r:embed="rId2"/>
                  </a:buBlip>
                  <a:defRPr sz="30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1101725" indent="-347663" algn="l" defTabSz="912813" rtl="0" fontAlgn="base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SzPct val="90000"/>
                  <a:buBlip>
                    <a:blip r:embed="rId2"/>
                  </a:buBlip>
                  <a:defRPr sz="27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1419225" indent="-317500" algn="l" defTabSz="912813" rtl="0" fontAlgn="base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SzPct val="90000"/>
                  <a:buBlip>
                    <a:blip r:embed="rId2"/>
                  </a:buBlip>
                  <a:defRPr sz="23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760538" indent="-317500" algn="l" defTabSz="912813" rtl="0" fontAlgn="base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SzPct val="90000"/>
                  <a:buBlip>
                    <a:blip r:embed="rId2"/>
                  </a:buBlip>
                  <a:defRPr sz="23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2514499" indent="-228591" algn="l" defTabSz="914363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681" indent="-228591" algn="l" defTabSz="914363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863" indent="-228591" algn="l" defTabSz="914363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045" indent="-228591" algn="l" defTabSz="914363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  <a:defRPr/>
                </a:pPr>
                <a:r>
                  <a:rPr lang="en-US" b="1" dirty="0">
                    <a:solidFill>
                      <a:srgbClr val="7030A0"/>
                    </a:solidFill>
                    <a:latin typeface="Segoe"/>
                  </a:rPr>
                  <a:t>Constraints:	</a:t>
                </a:r>
                <a:r>
                  <a:rPr lang="en-US" dirty="0">
                    <a:solidFill>
                      <a:srgbClr val="000000"/>
                    </a:solidFill>
                    <a:latin typeface="Segoe"/>
                  </a:rPr>
                  <a:t>				</a:t>
                </a:r>
                <a:r>
                  <a:rPr lang="en-US" b="1" dirty="0">
                    <a:solidFill>
                      <a:srgbClr val="7030A0"/>
                    </a:solidFill>
                    <a:latin typeface="Segoe"/>
                  </a:rPr>
                  <a:t>Encoding:</a:t>
                </a:r>
              </a:p>
              <a:p>
                <a:pPr marL="377016" lvl="1" indent="0">
                  <a:buNone/>
                  <a:defRPr/>
                </a:pPr>
                <a:r>
                  <a:rPr lang="en-US" sz="2800" b="1" dirty="0">
                    <a:solidFill>
                      <a:srgbClr val="000000"/>
                    </a:solidFill>
                    <a:latin typeface="Segoe"/>
                  </a:rPr>
                  <a:t>Precedence</a:t>
                </a:r>
                <a:r>
                  <a:rPr lang="en-US" sz="2800" dirty="0">
                    <a:solidFill>
                      <a:srgbClr val="000000"/>
                    </a:solidFill>
                    <a:latin typeface="Segoe"/>
                  </a:rPr>
                  <a:t>:</a:t>
                </a:r>
                <a:r>
                  <a:rPr lang="en-US" i="1" dirty="0">
                    <a:solidFill>
                      <a:srgbClr val="000000"/>
                    </a:solidFill>
                    <a:latin typeface="Cambria Math"/>
                  </a:rPr>
                  <a:t>	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/>
                          </a:rPr>
                          <m:t>𝑡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/>
                          </a:rPr>
                          <m:t>2,3</m:t>
                        </m:r>
                      </m:sub>
                    </m:sSub>
                  </m:oMath>
                </a14:m>
                <a:r>
                  <a:rPr lang="en-US" i="1" dirty="0">
                    <a:solidFill>
                      <a:srgbClr val="000000"/>
                    </a:solidFill>
                    <a:latin typeface="Cambria Math"/>
                  </a:rPr>
                  <a:t> - </a:t>
                </a:r>
                <a:r>
                  <a:rPr lang="en-US" dirty="0">
                    <a:solidFill>
                      <a:srgbClr val="000000"/>
                    </a:solidFill>
                    <a:latin typeface="Cambria Math"/>
                  </a:rPr>
                  <a:t>start time of </a:t>
                </a:r>
                <a:br>
                  <a:rPr lang="en-US" dirty="0">
                    <a:solidFill>
                      <a:srgbClr val="000000"/>
                    </a:solidFill>
                    <a:latin typeface="Cambria Math"/>
                  </a:rPr>
                </a:br>
                <a:r>
                  <a:rPr lang="en-US" dirty="0">
                    <a:solidFill>
                      <a:srgbClr val="000000"/>
                    </a:solidFill>
                    <a:latin typeface="Cambria Math"/>
                  </a:rPr>
                  <a:t>						          job 2 on </a:t>
                </a:r>
                <a:r>
                  <a:rPr lang="en-US" dirty="0" err="1">
                    <a:solidFill>
                      <a:srgbClr val="000000"/>
                    </a:solidFill>
                    <a:latin typeface="Cambria Math"/>
                  </a:rPr>
                  <a:t>mach</a:t>
                </a:r>
                <a:r>
                  <a:rPr lang="en-US" dirty="0">
                    <a:solidFill>
                      <a:srgbClr val="000000"/>
                    </a:solidFill>
                    <a:latin typeface="Cambria Math"/>
                  </a:rPr>
                  <a:t> 3</a:t>
                </a:r>
              </a:p>
              <a:p>
                <a:pPr marL="377016" lvl="1" indent="0">
                  <a:buNone/>
                  <a:defRPr/>
                </a:pPr>
                <a:r>
                  <a:rPr lang="en-US" i="1" dirty="0">
                    <a:solidFill>
                      <a:srgbClr val="000000"/>
                    </a:solidFill>
                    <a:latin typeface="Cambria Math"/>
                  </a:rPr>
                  <a:t>			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/>
                          </a:rPr>
                          <m:t>2,3</m:t>
                        </m:r>
                      </m:sub>
                    </m:sSub>
                  </m:oMath>
                </a14:m>
                <a:r>
                  <a:rPr lang="en-US" i="1" dirty="0">
                    <a:solidFill>
                      <a:srgbClr val="000000"/>
                    </a:solidFill>
                    <a:latin typeface="Cambria Math"/>
                  </a:rPr>
                  <a:t> -</a:t>
                </a:r>
                <a:r>
                  <a:rPr lang="en-US" dirty="0">
                    <a:solidFill>
                      <a:srgbClr val="000000"/>
                    </a:solidFill>
                    <a:latin typeface="Cambria Math"/>
                  </a:rPr>
                  <a:t> duration of</a:t>
                </a:r>
                <a:br>
                  <a:rPr lang="en-US" dirty="0">
                    <a:solidFill>
                      <a:srgbClr val="000000"/>
                    </a:solidFill>
                    <a:latin typeface="Cambria Math"/>
                  </a:rPr>
                </a:br>
                <a:r>
                  <a:rPr lang="en-US" dirty="0">
                    <a:solidFill>
                      <a:srgbClr val="000000"/>
                    </a:solidFill>
                    <a:latin typeface="Cambria Math"/>
                  </a:rPr>
                  <a:t>						           job 2 on </a:t>
                </a:r>
                <a:r>
                  <a:rPr lang="en-US" dirty="0" err="1">
                    <a:solidFill>
                      <a:srgbClr val="000000"/>
                    </a:solidFill>
                    <a:latin typeface="Cambria Math"/>
                  </a:rPr>
                  <a:t>mach</a:t>
                </a:r>
                <a:r>
                  <a:rPr lang="en-US" dirty="0">
                    <a:solidFill>
                      <a:srgbClr val="000000"/>
                    </a:solidFill>
                    <a:latin typeface="Cambria Math"/>
                  </a:rPr>
                  <a:t> 3</a:t>
                </a:r>
                <a:endParaRPr lang="en-US" i="1" dirty="0">
                  <a:solidFill>
                    <a:srgbClr val="000000"/>
                  </a:solidFill>
                  <a:latin typeface="Cambria Math"/>
                </a:endParaRPr>
              </a:p>
              <a:p>
                <a:pPr marL="377016" lvl="1" indent="0">
                  <a:buNone/>
                  <a:defRPr/>
                </a:pPr>
                <a:r>
                  <a:rPr lang="en-US" i="1" dirty="0">
                    <a:solidFill>
                      <a:srgbClr val="000000"/>
                    </a:solidFill>
                    <a:latin typeface="Cambria Math"/>
                  </a:rPr>
                  <a:t>			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/>
                          </a:rPr>
                          <m:t>𝑡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/>
                          </a:rPr>
                          <m:t>2,3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/>
                          </a:rPr>
                          <m:t>2,3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/>
                      </a:rPr>
                      <m:t>≤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/>
                          </a:rPr>
                          <m:t>𝑡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/>
                          </a:rPr>
                          <m:t>2,4</m:t>
                        </m:r>
                      </m:sub>
                    </m:sSub>
                  </m:oMath>
                </a14:m>
                <a:endParaRPr lang="en-US" dirty="0">
                  <a:solidFill>
                    <a:srgbClr val="000000"/>
                  </a:solidFill>
                  <a:latin typeface="Segoe"/>
                </a:endParaRPr>
              </a:p>
              <a:p>
                <a:pPr marL="377016" lvl="1" indent="0">
                  <a:buNone/>
                  <a:defRPr/>
                </a:pPr>
                <a:r>
                  <a:rPr lang="en-US" sz="2800" b="1" dirty="0">
                    <a:solidFill>
                      <a:srgbClr val="000000"/>
                    </a:solidFill>
                    <a:latin typeface="Segoe"/>
                  </a:rPr>
                  <a:t>Resource</a:t>
                </a:r>
                <a:r>
                  <a:rPr lang="en-US" sz="2800" dirty="0">
                    <a:solidFill>
                      <a:srgbClr val="000000"/>
                    </a:solidFill>
                    <a:latin typeface="Segoe"/>
                  </a:rPr>
                  <a:t>:</a:t>
                </a:r>
              </a:p>
            </p:txBody>
          </p:sp>
        </mc:Choice>
        <mc:Fallback xmlns="">
          <p:sp>
            <p:nvSpPr>
              <p:cNvPr id="53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524000" y="1295400"/>
                <a:ext cx="9144000" cy="3352264"/>
              </a:xfrm>
              <a:prstGeom prst="rect">
                <a:avLst/>
              </a:prstGeom>
              <a:blipFill>
                <a:blip r:embed="rId3"/>
                <a:stretch>
                  <a:fillRect l="-2800" t="-5464" r="-667" b="-54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Straight Connector 53"/>
          <p:cNvCxnSpPr/>
          <p:nvPr/>
        </p:nvCxnSpPr>
        <p:spPr>
          <a:xfrm>
            <a:off x="2398504" y="2264516"/>
            <a:ext cx="0" cy="1213273"/>
          </a:xfrm>
          <a:prstGeom prst="line">
            <a:avLst/>
          </a:prstGeom>
          <a:noFill/>
          <a:ln w="9525" cap="flat" cmpd="sng" algn="ctr">
            <a:solidFill>
              <a:srgbClr val="FFFFFF">
                <a:lumMod val="75000"/>
              </a:srgbClr>
            </a:solidFill>
            <a:prstDash val="solid"/>
          </a:ln>
          <a:effectLst/>
        </p:spPr>
      </p:cxnSp>
      <p:cxnSp>
        <p:nvCxnSpPr>
          <p:cNvPr id="55" name="Straight Connector 54"/>
          <p:cNvCxnSpPr/>
          <p:nvPr/>
        </p:nvCxnSpPr>
        <p:spPr>
          <a:xfrm>
            <a:off x="2398504" y="2264516"/>
            <a:ext cx="928888" cy="1213273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solid"/>
          </a:ln>
          <a:effectLst/>
        </p:spPr>
      </p:cxnSp>
      <p:cxnSp>
        <p:nvCxnSpPr>
          <p:cNvPr id="56" name="Straight Connector 55"/>
          <p:cNvCxnSpPr/>
          <p:nvPr/>
        </p:nvCxnSpPr>
        <p:spPr>
          <a:xfrm>
            <a:off x="2398504" y="2264516"/>
            <a:ext cx="1857776" cy="1213273"/>
          </a:xfrm>
          <a:prstGeom prst="line">
            <a:avLst/>
          </a:prstGeom>
          <a:noFill/>
          <a:ln w="9525" cap="flat" cmpd="sng" algn="ctr">
            <a:solidFill>
              <a:srgbClr val="FFFFFF">
                <a:lumMod val="75000"/>
              </a:srgbClr>
            </a:solidFill>
            <a:prstDash val="solid"/>
          </a:ln>
          <a:effectLst/>
        </p:spPr>
      </p:cxnSp>
      <p:cxnSp>
        <p:nvCxnSpPr>
          <p:cNvPr id="57" name="Straight Connector 56"/>
          <p:cNvCxnSpPr/>
          <p:nvPr/>
        </p:nvCxnSpPr>
        <p:spPr>
          <a:xfrm>
            <a:off x="2398506" y="2264516"/>
            <a:ext cx="3044161" cy="1213273"/>
          </a:xfrm>
          <a:prstGeom prst="line">
            <a:avLst/>
          </a:prstGeom>
          <a:noFill/>
          <a:ln w="9525" cap="flat" cmpd="sng" algn="ctr">
            <a:solidFill>
              <a:srgbClr val="FFFFFF">
                <a:lumMod val="75000"/>
              </a:srgbClr>
            </a:solidFill>
            <a:prstDash val="solid"/>
          </a:ln>
          <a:effectLst/>
        </p:spPr>
      </p:cxnSp>
      <p:cxnSp>
        <p:nvCxnSpPr>
          <p:cNvPr id="58" name="Straight Connector 57"/>
          <p:cNvCxnSpPr/>
          <p:nvPr/>
        </p:nvCxnSpPr>
        <p:spPr>
          <a:xfrm>
            <a:off x="2398506" y="2264516"/>
            <a:ext cx="3827005" cy="1213273"/>
          </a:xfrm>
          <a:prstGeom prst="line">
            <a:avLst/>
          </a:prstGeom>
          <a:noFill/>
          <a:ln w="9525" cap="flat" cmpd="sng" algn="ctr">
            <a:solidFill>
              <a:srgbClr val="FFFFFF">
                <a:lumMod val="75000"/>
              </a:srgbClr>
            </a:solidFill>
            <a:prstDash val="solid"/>
          </a:ln>
          <a:effectLst/>
        </p:spPr>
      </p:cxnSp>
      <p:cxnSp>
        <p:nvCxnSpPr>
          <p:cNvPr id="59" name="Straight Connector 58"/>
          <p:cNvCxnSpPr/>
          <p:nvPr/>
        </p:nvCxnSpPr>
        <p:spPr>
          <a:xfrm flipH="1">
            <a:off x="2398504" y="2264516"/>
            <a:ext cx="1297482" cy="1213273"/>
          </a:xfrm>
          <a:prstGeom prst="line">
            <a:avLst/>
          </a:prstGeom>
          <a:noFill/>
          <a:ln w="9525" cap="flat" cmpd="sng" algn="ctr">
            <a:solidFill>
              <a:srgbClr val="FFFFFF">
                <a:lumMod val="75000"/>
              </a:srgbClr>
            </a:solidFill>
            <a:prstDash val="solid"/>
          </a:ln>
          <a:effectLst/>
        </p:spPr>
      </p:cxnSp>
      <p:cxnSp>
        <p:nvCxnSpPr>
          <p:cNvPr id="60" name="Straight Connector 59"/>
          <p:cNvCxnSpPr/>
          <p:nvPr/>
        </p:nvCxnSpPr>
        <p:spPr>
          <a:xfrm flipH="1">
            <a:off x="3330664" y="2264516"/>
            <a:ext cx="365322" cy="1213273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solid"/>
          </a:ln>
          <a:effectLst/>
        </p:spPr>
      </p:cxnSp>
      <p:cxnSp>
        <p:nvCxnSpPr>
          <p:cNvPr id="61" name="Straight Connector 60"/>
          <p:cNvCxnSpPr/>
          <p:nvPr/>
        </p:nvCxnSpPr>
        <p:spPr>
          <a:xfrm>
            <a:off x="3710905" y="2264516"/>
            <a:ext cx="533963" cy="1213273"/>
          </a:xfrm>
          <a:prstGeom prst="line">
            <a:avLst/>
          </a:prstGeom>
          <a:noFill/>
          <a:ln w="9525" cap="flat" cmpd="sng" algn="ctr">
            <a:solidFill>
              <a:srgbClr val="FFFFFF">
                <a:lumMod val="75000"/>
              </a:srgbClr>
            </a:solidFill>
            <a:prstDash val="solid"/>
          </a:ln>
          <a:effectLst/>
        </p:spPr>
      </p:cxnSp>
      <p:cxnSp>
        <p:nvCxnSpPr>
          <p:cNvPr id="62" name="Straight Connector 61"/>
          <p:cNvCxnSpPr/>
          <p:nvPr/>
        </p:nvCxnSpPr>
        <p:spPr>
          <a:xfrm>
            <a:off x="3710903" y="2264516"/>
            <a:ext cx="1725700" cy="1213273"/>
          </a:xfrm>
          <a:prstGeom prst="line">
            <a:avLst/>
          </a:prstGeom>
          <a:noFill/>
          <a:ln w="9525" cap="flat" cmpd="sng" algn="ctr">
            <a:solidFill>
              <a:srgbClr val="FFFFFF">
                <a:lumMod val="75000"/>
              </a:srgbClr>
            </a:solidFill>
            <a:prstDash val="solid"/>
          </a:ln>
          <a:effectLst/>
        </p:spPr>
      </p:cxnSp>
      <p:cxnSp>
        <p:nvCxnSpPr>
          <p:cNvPr id="63" name="Straight Connector 62"/>
          <p:cNvCxnSpPr/>
          <p:nvPr/>
        </p:nvCxnSpPr>
        <p:spPr>
          <a:xfrm>
            <a:off x="3695988" y="2264516"/>
            <a:ext cx="2529523" cy="1213273"/>
          </a:xfrm>
          <a:prstGeom prst="line">
            <a:avLst/>
          </a:prstGeom>
          <a:noFill/>
          <a:ln w="9525" cap="flat" cmpd="sng" algn="ctr">
            <a:solidFill>
              <a:srgbClr val="FFFFFF">
                <a:lumMod val="75000"/>
              </a:srgbClr>
            </a:solidFill>
            <a:prstDash val="solid"/>
          </a:ln>
          <a:effectLst/>
        </p:spPr>
      </p:cxnSp>
      <p:cxnSp>
        <p:nvCxnSpPr>
          <p:cNvPr id="64" name="Straight Connector 63"/>
          <p:cNvCxnSpPr/>
          <p:nvPr/>
        </p:nvCxnSpPr>
        <p:spPr>
          <a:xfrm flipH="1">
            <a:off x="4256281" y="2264516"/>
            <a:ext cx="737187" cy="1213273"/>
          </a:xfrm>
          <a:prstGeom prst="line">
            <a:avLst/>
          </a:prstGeom>
          <a:noFill/>
          <a:ln w="9525" cap="flat" cmpd="sng" algn="ctr">
            <a:solidFill>
              <a:srgbClr val="FFFFFF">
                <a:lumMod val="75000"/>
              </a:srgbClr>
            </a:solidFill>
            <a:prstDash val="solid"/>
          </a:ln>
          <a:effectLst/>
        </p:spPr>
      </p:cxnSp>
      <p:cxnSp>
        <p:nvCxnSpPr>
          <p:cNvPr id="65" name="Straight Connector 64"/>
          <p:cNvCxnSpPr/>
          <p:nvPr/>
        </p:nvCxnSpPr>
        <p:spPr>
          <a:xfrm>
            <a:off x="4993470" y="2264516"/>
            <a:ext cx="449197" cy="1213273"/>
          </a:xfrm>
          <a:prstGeom prst="line">
            <a:avLst/>
          </a:prstGeom>
          <a:noFill/>
          <a:ln w="9525" cap="flat" cmpd="sng" algn="ctr">
            <a:solidFill>
              <a:srgbClr val="FFFFFF">
                <a:lumMod val="75000"/>
              </a:srgbClr>
            </a:solidFill>
            <a:prstDash val="solid"/>
          </a:ln>
          <a:effectLst/>
        </p:spPr>
      </p:cxnSp>
      <p:cxnSp>
        <p:nvCxnSpPr>
          <p:cNvPr id="66" name="Straight Connector 65"/>
          <p:cNvCxnSpPr/>
          <p:nvPr/>
        </p:nvCxnSpPr>
        <p:spPr>
          <a:xfrm>
            <a:off x="4993470" y="2264516"/>
            <a:ext cx="1232041" cy="1213273"/>
          </a:xfrm>
          <a:prstGeom prst="line">
            <a:avLst/>
          </a:prstGeom>
          <a:noFill/>
          <a:ln w="9525" cap="flat" cmpd="sng" algn="ctr">
            <a:solidFill>
              <a:srgbClr val="FFFFFF">
                <a:lumMod val="75000"/>
              </a:srgbClr>
            </a:solidFill>
            <a:prstDash val="solid"/>
          </a:ln>
          <a:effectLst/>
        </p:spPr>
      </p:cxnSp>
      <p:cxnSp>
        <p:nvCxnSpPr>
          <p:cNvPr id="67" name="Straight Connector 66"/>
          <p:cNvCxnSpPr/>
          <p:nvPr/>
        </p:nvCxnSpPr>
        <p:spPr>
          <a:xfrm flipH="1">
            <a:off x="2398506" y="2264516"/>
            <a:ext cx="2594965" cy="1213273"/>
          </a:xfrm>
          <a:prstGeom prst="line">
            <a:avLst/>
          </a:prstGeom>
          <a:noFill/>
          <a:ln w="9525" cap="flat" cmpd="sng" algn="ctr">
            <a:solidFill>
              <a:srgbClr val="FFFFFF">
                <a:lumMod val="75000"/>
              </a:srgbClr>
            </a:solidFill>
            <a:prstDash val="solid"/>
          </a:ln>
          <a:effectLst/>
        </p:spPr>
      </p:cxnSp>
      <p:cxnSp>
        <p:nvCxnSpPr>
          <p:cNvPr id="68" name="Straight Connector 67"/>
          <p:cNvCxnSpPr/>
          <p:nvPr/>
        </p:nvCxnSpPr>
        <p:spPr>
          <a:xfrm flipH="1">
            <a:off x="2398506" y="2264516"/>
            <a:ext cx="3782183" cy="1213273"/>
          </a:xfrm>
          <a:prstGeom prst="line">
            <a:avLst/>
          </a:prstGeom>
          <a:noFill/>
          <a:ln w="9525" cap="flat" cmpd="sng" algn="ctr">
            <a:solidFill>
              <a:srgbClr val="FFFFFF">
                <a:lumMod val="75000"/>
              </a:srgbClr>
            </a:solidFill>
            <a:prstDash val="solid"/>
          </a:ln>
          <a:effectLst/>
        </p:spPr>
      </p:cxnSp>
      <p:cxnSp>
        <p:nvCxnSpPr>
          <p:cNvPr id="69" name="Straight Connector 68"/>
          <p:cNvCxnSpPr/>
          <p:nvPr/>
        </p:nvCxnSpPr>
        <p:spPr>
          <a:xfrm flipH="1">
            <a:off x="3330666" y="2264516"/>
            <a:ext cx="2850023" cy="1213273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solid"/>
          </a:ln>
          <a:effectLst/>
        </p:spPr>
      </p:cxnSp>
      <p:cxnSp>
        <p:nvCxnSpPr>
          <p:cNvPr id="70" name="Straight Connector 69"/>
          <p:cNvCxnSpPr/>
          <p:nvPr/>
        </p:nvCxnSpPr>
        <p:spPr>
          <a:xfrm flipH="1">
            <a:off x="3327394" y="2264516"/>
            <a:ext cx="1666077" cy="1213273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solid"/>
          </a:ln>
          <a:effectLst/>
        </p:spPr>
      </p:cxnSp>
      <p:cxnSp>
        <p:nvCxnSpPr>
          <p:cNvPr id="71" name="Straight Connector 70"/>
          <p:cNvCxnSpPr/>
          <p:nvPr/>
        </p:nvCxnSpPr>
        <p:spPr>
          <a:xfrm flipH="1">
            <a:off x="4256281" y="2264516"/>
            <a:ext cx="1924407" cy="1213273"/>
          </a:xfrm>
          <a:prstGeom prst="line">
            <a:avLst/>
          </a:prstGeom>
          <a:noFill/>
          <a:ln w="9525" cap="flat" cmpd="sng" algn="ctr">
            <a:solidFill>
              <a:srgbClr val="FFFFFF">
                <a:lumMod val="75000"/>
              </a:srgbClr>
            </a:solidFill>
            <a:prstDash val="solid"/>
          </a:ln>
          <a:effectLst/>
        </p:spPr>
      </p:cxnSp>
      <p:cxnSp>
        <p:nvCxnSpPr>
          <p:cNvPr id="72" name="Straight Connector 71"/>
          <p:cNvCxnSpPr/>
          <p:nvPr/>
        </p:nvCxnSpPr>
        <p:spPr>
          <a:xfrm flipH="1">
            <a:off x="5436605" y="2264516"/>
            <a:ext cx="744085" cy="1213273"/>
          </a:xfrm>
          <a:prstGeom prst="line">
            <a:avLst/>
          </a:prstGeom>
          <a:noFill/>
          <a:ln w="9525" cap="flat" cmpd="sng" algn="ctr">
            <a:solidFill>
              <a:srgbClr val="FFFFFF">
                <a:lumMod val="75000"/>
              </a:srgbClr>
            </a:solidFill>
            <a:prstDash val="solid"/>
          </a:ln>
          <a:effectLst/>
        </p:spPr>
      </p:cxnSp>
      <p:cxnSp>
        <p:nvCxnSpPr>
          <p:cNvPr id="73" name="Straight Connector 72"/>
          <p:cNvCxnSpPr/>
          <p:nvPr/>
        </p:nvCxnSpPr>
        <p:spPr>
          <a:xfrm>
            <a:off x="6180687" y="2264516"/>
            <a:ext cx="44822" cy="1213273"/>
          </a:xfrm>
          <a:prstGeom prst="line">
            <a:avLst/>
          </a:prstGeom>
          <a:noFill/>
          <a:ln w="9525" cap="flat" cmpd="sng" algn="ctr">
            <a:solidFill>
              <a:srgbClr val="FFFFFF">
                <a:lumMod val="75000"/>
              </a:srgbClr>
            </a:solidFill>
            <a:prstDash val="solid"/>
          </a:ln>
          <a:effectLst/>
        </p:spPr>
      </p:cxnSp>
      <p:sp>
        <p:nvSpPr>
          <p:cNvPr id="74" name="TextBox 73"/>
          <p:cNvSpPr txBox="1"/>
          <p:nvPr/>
        </p:nvSpPr>
        <p:spPr>
          <a:xfrm>
            <a:off x="2762336" y="3035811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b="1" kern="0" dirty="0">
                <a:solidFill>
                  <a:srgbClr val="7030A0"/>
                </a:solidFill>
                <a:latin typeface="Arial" charset="0"/>
              </a:rPr>
              <a:t>4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3875096" y="274688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b="1" kern="0" dirty="0">
                <a:solidFill>
                  <a:srgbClr val="7030A0"/>
                </a:solidFill>
                <a:latin typeface="Arial" charset="0"/>
              </a:rPr>
              <a:t>1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3307785" y="273677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b="1" kern="0" dirty="0">
                <a:solidFill>
                  <a:srgbClr val="7030A0"/>
                </a:solidFill>
                <a:latin typeface="Arial" charset="0"/>
              </a:rPr>
              <a:t>3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4624875" y="291597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b="1" kern="0" dirty="0">
                <a:solidFill>
                  <a:srgbClr val="7030A0"/>
                </a:solidFill>
                <a:latin typeface="Arial" charset="0"/>
              </a:rPr>
              <a:t>2</a:t>
            </a:r>
          </a:p>
        </p:txBody>
      </p:sp>
      <p:cxnSp>
        <p:nvCxnSpPr>
          <p:cNvPr id="78" name="Straight Connector 77"/>
          <p:cNvCxnSpPr/>
          <p:nvPr/>
        </p:nvCxnSpPr>
        <p:spPr>
          <a:xfrm>
            <a:off x="2419727" y="4713668"/>
            <a:ext cx="0" cy="1236568"/>
          </a:xfrm>
          <a:prstGeom prst="line">
            <a:avLst/>
          </a:prstGeom>
          <a:noFill/>
          <a:ln w="9525" cap="flat" cmpd="sng" algn="ctr">
            <a:solidFill>
              <a:srgbClr val="FFFFFF">
                <a:lumMod val="75000"/>
              </a:srgbClr>
            </a:solidFill>
            <a:prstDash val="solid"/>
          </a:ln>
          <a:effectLst/>
        </p:spPr>
      </p:cxnSp>
      <p:cxnSp>
        <p:nvCxnSpPr>
          <p:cNvPr id="79" name="Straight Connector 78"/>
          <p:cNvCxnSpPr/>
          <p:nvPr/>
        </p:nvCxnSpPr>
        <p:spPr>
          <a:xfrm>
            <a:off x="2419727" y="4713668"/>
            <a:ext cx="972062" cy="1236568"/>
          </a:xfrm>
          <a:prstGeom prst="line">
            <a:avLst/>
          </a:prstGeom>
          <a:noFill/>
          <a:ln w="9525" cap="flat" cmpd="sng" algn="ctr">
            <a:solidFill>
              <a:srgbClr val="FFFFFF">
                <a:lumMod val="75000"/>
              </a:srgbClr>
            </a:solidFill>
            <a:prstDash val="solid"/>
          </a:ln>
          <a:effectLst/>
        </p:spPr>
      </p:cxnSp>
      <p:cxnSp>
        <p:nvCxnSpPr>
          <p:cNvPr id="80" name="Straight Connector 79"/>
          <p:cNvCxnSpPr/>
          <p:nvPr/>
        </p:nvCxnSpPr>
        <p:spPr>
          <a:xfrm>
            <a:off x="2419728" y="4713668"/>
            <a:ext cx="1944125" cy="1236568"/>
          </a:xfrm>
          <a:prstGeom prst="line">
            <a:avLst/>
          </a:prstGeom>
          <a:noFill/>
          <a:ln w="9525" cap="flat" cmpd="sng" algn="ctr">
            <a:solidFill>
              <a:srgbClr val="FFFFFF">
                <a:lumMod val="75000"/>
              </a:srgbClr>
            </a:solidFill>
            <a:prstDash val="solid"/>
          </a:ln>
          <a:effectLst/>
        </p:spPr>
      </p:cxnSp>
      <p:cxnSp>
        <p:nvCxnSpPr>
          <p:cNvPr id="81" name="Straight Connector 80"/>
          <p:cNvCxnSpPr/>
          <p:nvPr/>
        </p:nvCxnSpPr>
        <p:spPr>
          <a:xfrm>
            <a:off x="2419728" y="4713668"/>
            <a:ext cx="3185652" cy="1236568"/>
          </a:xfrm>
          <a:prstGeom prst="line">
            <a:avLst/>
          </a:prstGeom>
          <a:noFill/>
          <a:ln w="9525" cap="flat" cmpd="sng" algn="ctr">
            <a:solidFill>
              <a:srgbClr val="FFFFFF">
                <a:lumMod val="75000"/>
              </a:srgbClr>
            </a:solidFill>
            <a:prstDash val="solid"/>
          </a:ln>
          <a:effectLst/>
        </p:spPr>
      </p:cxnSp>
      <p:cxnSp>
        <p:nvCxnSpPr>
          <p:cNvPr id="82" name="Straight Connector 81"/>
          <p:cNvCxnSpPr/>
          <p:nvPr/>
        </p:nvCxnSpPr>
        <p:spPr>
          <a:xfrm>
            <a:off x="2419727" y="4713668"/>
            <a:ext cx="4004882" cy="1236568"/>
          </a:xfrm>
          <a:prstGeom prst="line">
            <a:avLst/>
          </a:prstGeom>
          <a:noFill/>
          <a:ln w="9525" cap="flat" cmpd="sng" algn="ctr">
            <a:solidFill>
              <a:srgbClr val="FFFFFF">
                <a:lumMod val="75000"/>
              </a:srgbClr>
            </a:solidFill>
            <a:prstDash val="solid"/>
          </a:ln>
          <a:effectLst/>
        </p:spPr>
      </p:cxnSp>
      <p:cxnSp>
        <p:nvCxnSpPr>
          <p:cNvPr id="83" name="Straight Connector 82"/>
          <p:cNvCxnSpPr/>
          <p:nvPr/>
        </p:nvCxnSpPr>
        <p:spPr>
          <a:xfrm flipH="1">
            <a:off x="2419728" y="4713668"/>
            <a:ext cx="1357789" cy="1236568"/>
          </a:xfrm>
          <a:prstGeom prst="line">
            <a:avLst/>
          </a:prstGeom>
          <a:noFill/>
          <a:ln w="9525" cap="flat" cmpd="sng" algn="ctr">
            <a:solidFill>
              <a:srgbClr val="FFFFFF">
                <a:lumMod val="75000"/>
              </a:srgbClr>
            </a:solidFill>
            <a:prstDash val="solid"/>
          </a:ln>
          <a:effectLst/>
        </p:spPr>
      </p:cxnSp>
      <p:cxnSp>
        <p:nvCxnSpPr>
          <p:cNvPr id="84" name="Straight Connector 83"/>
          <p:cNvCxnSpPr/>
          <p:nvPr/>
        </p:nvCxnSpPr>
        <p:spPr>
          <a:xfrm flipH="1">
            <a:off x="3395214" y="4713668"/>
            <a:ext cx="382302" cy="1236568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solid"/>
          </a:ln>
          <a:effectLst/>
        </p:spPr>
      </p:cxnSp>
      <p:cxnSp>
        <p:nvCxnSpPr>
          <p:cNvPr id="85" name="Straight Connector 84"/>
          <p:cNvCxnSpPr/>
          <p:nvPr/>
        </p:nvCxnSpPr>
        <p:spPr>
          <a:xfrm>
            <a:off x="3793125" y="4748012"/>
            <a:ext cx="558782" cy="1236568"/>
          </a:xfrm>
          <a:prstGeom prst="line">
            <a:avLst/>
          </a:prstGeom>
          <a:noFill/>
          <a:ln w="9525" cap="flat" cmpd="sng" algn="ctr">
            <a:solidFill>
              <a:srgbClr val="FFFFFF">
                <a:lumMod val="75000"/>
              </a:srgbClr>
            </a:solidFill>
            <a:prstDash val="solid"/>
          </a:ln>
          <a:effectLst/>
        </p:spPr>
      </p:cxnSp>
      <p:cxnSp>
        <p:nvCxnSpPr>
          <p:cNvPr id="86" name="Straight Connector 85"/>
          <p:cNvCxnSpPr/>
          <p:nvPr/>
        </p:nvCxnSpPr>
        <p:spPr>
          <a:xfrm>
            <a:off x="3793126" y="4713668"/>
            <a:ext cx="1805910" cy="1236568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solid"/>
          </a:ln>
          <a:effectLst/>
        </p:spPr>
      </p:cxnSp>
      <p:cxnSp>
        <p:nvCxnSpPr>
          <p:cNvPr id="87" name="Straight Connector 86"/>
          <p:cNvCxnSpPr/>
          <p:nvPr/>
        </p:nvCxnSpPr>
        <p:spPr>
          <a:xfrm>
            <a:off x="3777517" y="4713668"/>
            <a:ext cx="2647093" cy="1236568"/>
          </a:xfrm>
          <a:prstGeom prst="line">
            <a:avLst/>
          </a:prstGeom>
          <a:noFill/>
          <a:ln w="9525" cap="flat" cmpd="sng" algn="ctr">
            <a:solidFill>
              <a:srgbClr val="FFFFFF">
                <a:lumMod val="75000"/>
              </a:srgbClr>
            </a:solidFill>
            <a:prstDash val="solid"/>
          </a:ln>
          <a:effectLst/>
        </p:spPr>
      </p:cxnSp>
      <p:cxnSp>
        <p:nvCxnSpPr>
          <p:cNvPr id="88" name="Straight Connector 87"/>
          <p:cNvCxnSpPr/>
          <p:nvPr/>
        </p:nvCxnSpPr>
        <p:spPr>
          <a:xfrm flipH="1">
            <a:off x="4363852" y="4713668"/>
            <a:ext cx="771452" cy="1236568"/>
          </a:xfrm>
          <a:prstGeom prst="line">
            <a:avLst/>
          </a:prstGeom>
          <a:noFill/>
          <a:ln w="9525" cap="flat" cmpd="sng" algn="ctr">
            <a:solidFill>
              <a:srgbClr val="FFFFFF">
                <a:lumMod val="75000"/>
              </a:srgbClr>
            </a:solidFill>
            <a:prstDash val="solid"/>
          </a:ln>
          <a:effectLst/>
        </p:spPr>
      </p:cxnSp>
      <p:cxnSp>
        <p:nvCxnSpPr>
          <p:cNvPr id="89" name="Straight Connector 88"/>
          <p:cNvCxnSpPr/>
          <p:nvPr/>
        </p:nvCxnSpPr>
        <p:spPr>
          <a:xfrm>
            <a:off x="5135305" y="4713668"/>
            <a:ext cx="470075" cy="1236568"/>
          </a:xfrm>
          <a:prstGeom prst="line">
            <a:avLst/>
          </a:prstGeom>
          <a:noFill/>
          <a:ln w="9525" cap="flat" cmpd="sng" algn="ctr">
            <a:solidFill>
              <a:srgbClr val="FFFFFF">
                <a:lumMod val="75000"/>
              </a:srgbClr>
            </a:solidFill>
            <a:prstDash val="solid"/>
          </a:ln>
          <a:effectLst/>
        </p:spPr>
      </p:cxnSp>
      <p:cxnSp>
        <p:nvCxnSpPr>
          <p:cNvPr id="90" name="Straight Connector 89"/>
          <p:cNvCxnSpPr/>
          <p:nvPr/>
        </p:nvCxnSpPr>
        <p:spPr>
          <a:xfrm>
            <a:off x="5135303" y="4713668"/>
            <a:ext cx="1289306" cy="1236568"/>
          </a:xfrm>
          <a:prstGeom prst="line">
            <a:avLst/>
          </a:prstGeom>
          <a:noFill/>
          <a:ln w="9525" cap="flat" cmpd="sng" algn="ctr">
            <a:solidFill>
              <a:srgbClr val="FFFFFF">
                <a:lumMod val="75000"/>
              </a:srgbClr>
            </a:solidFill>
            <a:prstDash val="solid"/>
          </a:ln>
          <a:effectLst/>
        </p:spPr>
      </p:cxnSp>
      <p:cxnSp>
        <p:nvCxnSpPr>
          <p:cNvPr id="91" name="Straight Connector 90"/>
          <p:cNvCxnSpPr/>
          <p:nvPr/>
        </p:nvCxnSpPr>
        <p:spPr>
          <a:xfrm flipH="1">
            <a:off x="2419729" y="4713668"/>
            <a:ext cx="2715577" cy="1236568"/>
          </a:xfrm>
          <a:prstGeom prst="line">
            <a:avLst/>
          </a:prstGeom>
          <a:noFill/>
          <a:ln w="9525" cap="flat" cmpd="sng" algn="ctr">
            <a:solidFill>
              <a:srgbClr val="FFFFFF">
                <a:lumMod val="75000"/>
              </a:srgbClr>
            </a:solidFill>
            <a:prstDash val="solid"/>
          </a:ln>
          <a:effectLst/>
        </p:spPr>
      </p:cxnSp>
      <p:cxnSp>
        <p:nvCxnSpPr>
          <p:cNvPr id="92" name="Straight Connector 91"/>
          <p:cNvCxnSpPr/>
          <p:nvPr/>
        </p:nvCxnSpPr>
        <p:spPr>
          <a:xfrm flipH="1">
            <a:off x="2419729" y="4713668"/>
            <a:ext cx="3957977" cy="1236568"/>
          </a:xfrm>
          <a:prstGeom prst="line">
            <a:avLst/>
          </a:prstGeom>
          <a:noFill/>
          <a:ln w="9525" cap="flat" cmpd="sng" algn="ctr">
            <a:solidFill>
              <a:srgbClr val="FFFFFF">
                <a:lumMod val="75000"/>
              </a:srgbClr>
            </a:solidFill>
            <a:prstDash val="solid"/>
          </a:ln>
          <a:effectLst/>
        </p:spPr>
      </p:cxnSp>
      <p:cxnSp>
        <p:nvCxnSpPr>
          <p:cNvPr id="93" name="Straight Connector 92"/>
          <p:cNvCxnSpPr/>
          <p:nvPr/>
        </p:nvCxnSpPr>
        <p:spPr>
          <a:xfrm flipH="1">
            <a:off x="3395214" y="4713668"/>
            <a:ext cx="2982490" cy="1236568"/>
          </a:xfrm>
          <a:prstGeom prst="line">
            <a:avLst/>
          </a:prstGeom>
          <a:noFill/>
          <a:ln w="9525" cap="flat" cmpd="sng" algn="ctr">
            <a:solidFill>
              <a:srgbClr val="FFFFFF">
                <a:lumMod val="75000"/>
              </a:srgbClr>
            </a:solidFill>
            <a:prstDash val="solid"/>
          </a:ln>
          <a:effectLst/>
        </p:spPr>
      </p:cxnSp>
      <p:cxnSp>
        <p:nvCxnSpPr>
          <p:cNvPr id="94" name="Straight Connector 93"/>
          <p:cNvCxnSpPr/>
          <p:nvPr/>
        </p:nvCxnSpPr>
        <p:spPr>
          <a:xfrm flipH="1">
            <a:off x="3391791" y="4713668"/>
            <a:ext cx="1743515" cy="1236568"/>
          </a:xfrm>
          <a:prstGeom prst="line">
            <a:avLst/>
          </a:prstGeom>
          <a:noFill/>
          <a:ln w="9525" cap="flat" cmpd="sng" algn="ctr">
            <a:solidFill>
              <a:srgbClr val="FFFFFF">
                <a:lumMod val="75000"/>
              </a:srgbClr>
            </a:solidFill>
            <a:prstDash val="solid"/>
          </a:ln>
          <a:effectLst/>
        </p:spPr>
      </p:cxnSp>
      <p:cxnSp>
        <p:nvCxnSpPr>
          <p:cNvPr id="95" name="Straight Connector 94"/>
          <p:cNvCxnSpPr/>
          <p:nvPr/>
        </p:nvCxnSpPr>
        <p:spPr>
          <a:xfrm flipH="1">
            <a:off x="4363852" y="4713668"/>
            <a:ext cx="2013852" cy="1236568"/>
          </a:xfrm>
          <a:prstGeom prst="line">
            <a:avLst/>
          </a:prstGeom>
          <a:noFill/>
          <a:ln w="9525" cap="flat" cmpd="sng" algn="ctr">
            <a:solidFill>
              <a:srgbClr val="FFFFFF">
                <a:lumMod val="75000"/>
              </a:srgbClr>
            </a:solidFill>
            <a:prstDash val="solid"/>
          </a:ln>
          <a:effectLst/>
        </p:spPr>
      </p:cxnSp>
      <p:cxnSp>
        <p:nvCxnSpPr>
          <p:cNvPr id="96" name="Straight Connector 95"/>
          <p:cNvCxnSpPr/>
          <p:nvPr/>
        </p:nvCxnSpPr>
        <p:spPr>
          <a:xfrm flipH="1">
            <a:off x="5599037" y="4713668"/>
            <a:ext cx="778669" cy="1236568"/>
          </a:xfrm>
          <a:prstGeom prst="line">
            <a:avLst/>
          </a:prstGeom>
          <a:noFill/>
          <a:ln w="9525" cap="flat" cmpd="sng" algn="ctr">
            <a:solidFill>
              <a:srgbClr val="FFFFFF">
                <a:lumMod val="85000"/>
              </a:srgbClr>
            </a:solidFill>
            <a:prstDash val="solid"/>
          </a:ln>
          <a:effectLst/>
        </p:spPr>
      </p:cxnSp>
      <p:cxnSp>
        <p:nvCxnSpPr>
          <p:cNvPr id="97" name="Straight Connector 96"/>
          <p:cNvCxnSpPr/>
          <p:nvPr/>
        </p:nvCxnSpPr>
        <p:spPr>
          <a:xfrm>
            <a:off x="6377706" y="4713668"/>
            <a:ext cx="46905" cy="1236568"/>
          </a:xfrm>
          <a:prstGeom prst="line">
            <a:avLst/>
          </a:prstGeom>
          <a:noFill/>
          <a:ln w="9525" cap="flat" cmpd="sng" algn="ctr">
            <a:solidFill>
              <a:srgbClr val="FFFFFF">
                <a:lumMod val="75000"/>
              </a:srgbClr>
            </a:solidFill>
            <a:prstDash val="solid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/>
              <p:cNvSpPr txBox="1"/>
              <p:nvPr/>
            </p:nvSpPr>
            <p:spPr>
              <a:xfrm>
                <a:off x="2387813" y="5979222"/>
                <a:ext cx="4416337" cy="4049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ker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𝑠𝑡𝑎𝑟</m:t>
                          </m:r>
                          <m:sSub>
                            <m:sSubPr>
                              <m:ctrlPr>
                                <a:rPr lang="en-US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ker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i="1" ker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2,2</m:t>
                              </m:r>
                            </m:sub>
                          </m:sSub>
                          <m:r>
                            <a:rPr lang="en-US" i="1" ker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..</m:t>
                          </m:r>
                          <m:r>
                            <a:rPr lang="en-US" i="1" ker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𝑒𝑛</m:t>
                          </m:r>
                          <m:sSub>
                            <m:sSubPr>
                              <m:ctrlPr>
                                <a:rPr lang="en-US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ker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i="1" ker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2,2</m:t>
                              </m:r>
                            </m:sub>
                          </m:sSub>
                        </m:e>
                      </m:d>
                      <m:r>
                        <a:rPr lang="en-US" i="1" kern="0">
                          <a:solidFill>
                            <a:srgbClr val="000000"/>
                          </a:solidFill>
                          <a:latin typeface="Cambria Math"/>
                        </a:rPr>
                        <m:t>∩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ker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𝑠𝑡𝑎𝑟</m:t>
                          </m:r>
                          <m:sSub>
                            <m:sSubPr>
                              <m:ctrlPr>
                                <a:rPr lang="en-US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ker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i="1" ker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4,2</m:t>
                              </m:r>
                            </m:sub>
                          </m:sSub>
                          <m:r>
                            <a:rPr lang="en-US" i="1" ker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..</m:t>
                          </m:r>
                          <m:r>
                            <a:rPr lang="en-US" i="1" ker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𝑒𝑛</m:t>
                          </m:r>
                          <m:sSub>
                            <m:sSubPr>
                              <m:ctrlPr>
                                <a:rPr lang="en-US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ker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i="1" ker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4,2</m:t>
                              </m:r>
                            </m:sub>
                          </m:sSub>
                        </m:e>
                      </m:d>
                      <m:r>
                        <a:rPr lang="en-US" i="1" kern="0">
                          <a:solidFill>
                            <a:srgbClr val="000000"/>
                          </a:solidFill>
                          <a:latin typeface="Cambria Math"/>
                        </a:rPr>
                        <m:t>=∅</m:t>
                      </m:r>
                    </m:oMath>
                  </m:oMathPara>
                </a14:m>
                <a:endParaRPr lang="en-US" kern="0" dirty="0">
                  <a:solidFill>
                    <a:srgbClr val="000000"/>
                  </a:solidFill>
                  <a:latin typeface="Arial" charset="0"/>
                </a:endParaRPr>
              </a:p>
            </p:txBody>
          </p:sp>
        </mc:Choice>
        <mc:Fallback xmlns="">
          <p:sp>
            <p:nvSpPr>
              <p:cNvPr id="98" name="TextBox 9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7813" y="5979222"/>
                <a:ext cx="4416337" cy="40498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/>
              <p:cNvSpPr txBox="1"/>
              <p:nvPr/>
            </p:nvSpPr>
            <p:spPr>
              <a:xfrm>
                <a:off x="7907814" y="5429006"/>
                <a:ext cx="2011438" cy="10424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ker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𝑡</m:t>
                          </m:r>
                        </m:e>
                        <m:sub>
                          <m:r>
                            <a:rPr lang="en-US" sz="2000" i="1" ker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2,2</m:t>
                          </m:r>
                        </m:sub>
                      </m:sSub>
                      <m:r>
                        <a:rPr lang="en-US" sz="2000" i="1" kern="0">
                          <a:solidFill>
                            <a:srgbClr val="000000"/>
                          </a:solidFill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sz="2000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ker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𝑑</m:t>
                          </m:r>
                        </m:e>
                        <m:sub>
                          <m:r>
                            <a:rPr lang="en-US" sz="2000" i="1" ker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2,2</m:t>
                          </m:r>
                        </m:sub>
                      </m:sSub>
                      <m:r>
                        <a:rPr lang="en-US" sz="2000" i="1" kern="0">
                          <a:solidFill>
                            <a:srgbClr val="000000"/>
                          </a:solidFill>
                          <a:latin typeface="Cambria Math"/>
                        </a:rPr>
                        <m:t>≤</m:t>
                      </m:r>
                      <m:sSub>
                        <m:sSubPr>
                          <m:ctrlPr>
                            <a:rPr lang="en-US" sz="2000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ker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𝑡</m:t>
                          </m:r>
                        </m:e>
                        <m:sub>
                          <m:r>
                            <a:rPr lang="en-US" sz="2000" i="1" ker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4,2</m:t>
                          </m:r>
                        </m:sub>
                      </m:sSub>
                    </m:oMath>
                  </m:oMathPara>
                </a14:m>
                <a:endParaRPr lang="en-US" sz="2000" i="1" kern="0" dirty="0">
                  <a:solidFill>
                    <a:srgbClr val="000000"/>
                  </a:solidFill>
                  <a:latin typeface="Cambria Math"/>
                </a:endParaRPr>
              </a:p>
              <a:p>
                <a:pPr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kern="0">
                          <a:solidFill>
                            <a:srgbClr val="000000"/>
                          </a:solidFill>
                          <a:latin typeface="Cambria Math"/>
                        </a:rPr>
                        <m:t>∨</m:t>
                      </m:r>
                    </m:oMath>
                  </m:oMathPara>
                </a14:m>
                <a:endParaRPr lang="en-US" sz="2000" i="1" kern="0" dirty="0">
                  <a:solidFill>
                    <a:srgbClr val="000000"/>
                  </a:solidFill>
                  <a:latin typeface="Cambria Math"/>
                </a:endParaRPr>
              </a:p>
              <a:p>
                <a:pPr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ker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𝑡</m:t>
                          </m:r>
                        </m:e>
                        <m:sub>
                          <m:r>
                            <a:rPr lang="en-US" sz="2000" ker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4,2</m:t>
                          </m:r>
                        </m:sub>
                      </m:sSub>
                      <m:r>
                        <a:rPr lang="en-US" sz="2000" kern="0">
                          <a:solidFill>
                            <a:srgbClr val="000000"/>
                          </a:solidFill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sz="2000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ker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d</m:t>
                          </m:r>
                        </m:e>
                        <m:sub>
                          <m:r>
                            <a:rPr lang="en-US" sz="2000" ker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4,2</m:t>
                          </m:r>
                        </m:sub>
                      </m:sSub>
                      <m:r>
                        <a:rPr lang="en-US" sz="2000" i="1" kern="0">
                          <a:solidFill>
                            <a:srgbClr val="000000"/>
                          </a:solidFill>
                          <a:latin typeface="Cambria Math"/>
                        </a:rPr>
                        <m:t>≤</m:t>
                      </m:r>
                      <m:sSub>
                        <m:sSubPr>
                          <m:ctrlPr>
                            <a:rPr lang="en-US" sz="2000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ker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𝑡</m:t>
                          </m:r>
                        </m:e>
                        <m:sub>
                          <m:r>
                            <a:rPr lang="en-US" sz="2000" i="1" ker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2,2</m:t>
                          </m:r>
                        </m:sub>
                      </m:sSub>
                    </m:oMath>
                  </m:oMathPara>
                </a14:m>
                <a:endParaRPr lang="en-US" sz="2000" kern="0" dirty="0">
                  <a:solidFill>
                    <a:srgbClr val="000000"/>
                  </a:solidFill>
                  <a:latin typeface="Arial" charset="0"/>
                </a:endParaRPr>
              </a:p>
            </p:txBody>
          </p:sp>
        </mc:Choice>
        <mc:Fallback xmlns="">
          <p:sp>
            <p:nvSpPr>
              <p:cNvPr id="99" name="TextBox 9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7814" y="5429006"/>
                <a:ext cx="2011438" cy="10424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0" name="Cloud Callout 99"/>
          <p:cNvSpPr/>
          <p:nvPr/>
        </p:nvSpPr>
        <p:spPr bwMode="auto">
          <a:xfrm>
            <a:off x="7086600" y="4419603"/>
            <a:ext cx="3400024" cy="837127"/>
          </a:xfrm>
          <a:prstGeom prst="cloudCallout">
            <a:avLst/>
          </a:prstGeom>
          <a:gradFill rotWithShape="1">
            <a:gsLst>
              <a:gs pos="0">
                <a:srgbClr val="5782B5">
                  <a:shade val="15000"/>
                  <a:satMod val="180000"/>
                </a:srgbClr>
              </a:gs>
              <a:gs pos="50000">
                <a:srgbClr val="5782B5">
                  <a:shade val="45000"/>
                  <a:satMod val="170000"/>
                </a:srgbClr>
              </a:gs>
              <a:gs pos="70000">
                <a:srgbClr val="5782B5">
                  <a:tint val="99000"/>
                  <a:shade val="65000"/>
                  <a:satMod val="155000"/>
                </a:srgbClr>
              </a:gs>
              <a:gs pos="100000">
                <a:srgbClr val="5782B5">
                  <a:tint val="95500"/>
                  <a:shade val="100000"/>
                  <a:satMod val="155000"/>
                </a:srgbClr>
              </a:gs>
            </a:gsLst>
            <a:lin ang="16200000" scaled="0"/>
          </a:gradFill>
          <a:ln>
            <a:noFill/>
            <a:headEnd type="none" w="med" len="med"/>
            <a:tailEnd type="none" w="med" len="med"/>
          </a:ln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rgbClr val="5782B5">
                <a:satMod val="300000"/>
              </a:srgbClr>
            </a:contourClr>
          </a:sp3d>
        </p:spPr>
        <p:txBody>
          <a:bodyPr vert="horz" wrap="square" lIns="109728" tIns="54864" rIns="109728" bIns="54864" numCol="1" rtlCol="0" anchor="ctr" anchorCtr="0" compatLnSpc="1">
            <a:prstTxWarp prst="textNoShape">
              <a:avLst/>
            </a:prstTxWarp>
          </a:bodyPr>
          <a:lstStyle/>
          <a:p>
            <a:pPr algn="ctr" defTabSz="1096963">
              <a:defRPr/>
            </a:pPr>
            <a:r>
              <a:rPr lang="en-US" sz="2800" kern="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" pitchFamily="34" charset="0"/>
              </a:rPr>
              <a:t>Not convex</a:t>
            </a:r>
          </a:p>
        </p:txBody>
      </p:sp>
      <p:sp>
        <p:nvSpPr>
          <p:cNvPr id="102" name="Title 1"/>
          <p:cNvSpPr txBox="1">
            <a:spLocks/>
          </p:cNvSpPr>
          <p:nvPr/>
        </p:nvSpPr>
        <p:spPr>
          <a:xfrm>
            <a:off x="1882701" y="166040"/>
            <a:ext cx="6629400" cy="747897"/>
          </a:xfrm>
          <a:prstGeom prst="rect">
            <a:avLst/>
          </a:prstGeom>
        </p:spPr>
        <p:txBody>
          <a:bodyPr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dirty="0">
                <a:solidFill>
                  <a:prstClr val="black"/>
                </a:solidFill>
              </a:rPr>
              <a:t>Job Shop Scheduling</a:t>
            </a:r>
          </a:p>
        </p:txBody>
      </p:sp>
    </p:spTree>
    <p:extLst>
      <p:ext uri="{BB962C8B-B14F-4D97-AF65-F5344CB8AC3E}">
        <p14:creationId xmlns:p14="http://schemas.microsoft.com/office/powerpoint/2010/main" val="32735979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914400" y="230188"/>
            <a:ext cx="8382000" cy="747712"/>
          </a:xfrm>
        </p:spPr>
        <p:txBody>
          <a:bodyPr>
            <a:normAutofit/>
          </a:bodyPr>
          <a:lstStyle/>
          <a:p>
            <a:r>
              <a:rPr lang="en-US" dirty="0"/>
              <a:t>Job Shop Scheduling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30" t="34957" r="19130" b="32522"/>
          <a:stretch/>
        </p:blipFill>
        <p:spPr bwMode="auto">
          <a:xfrm>
            <a:off x="2006866" y="2446988"/>
            <a:ext cx="8174023" cy="33742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044166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990600" y="230189"/>
            <a:ext cx="8382000" cy="750887"/>
          </a:xfrm>
        </p:spPr>
        <p:txBody>
          <a:bodyPr>
            <a:normAutofit/>
          </a:bodyPr>
          <a:lstStyle/>
          <a:p>
            <a:r>
              <a:rPr lang="en-US" dirty="0"/>
              <a:t>Job Shop Scheduling</a:t>
            </a:r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31" t="44903" r="7702" b="18322"/>
          <a:stretch/>
        </p:blipFill>
        <p:spPr bwMode="auto">
          <a:xfrm>
            <a:off x="1952626" y="3190875"/>
            <a:ext cx="8508734" cy="3657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266" t="40429" r="19130" b="32522"/>
          <a:stretch/>
        </p:blipFill>
        <p:spPr bwMode="auto">
          <a:xfrm>
            <a:off x="1952625" y="1219200"/>
            <a:ext cx="4416410" cy="28064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1753230" y="1135305"/>
            <a:ext cx="1152720" cy="3350160"/>
            <a:chOff x="229230" y="1135305"/>
            <a:chExt cx="1152720" cy="3350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Ink 6"/>
                <p14:cNvContentPartPr/>
                <p14:nvPr/>
              </p14:nvContentPartPr>
              <p14:xfrm>
                <a:off x="507510" y="1135305"/>
                <a:ext cx="874440" cy="380160"/>
              </p14:xfrm>
            </p:contentPart>
          </mc:Choice>
          <mc:Fallback xmlns="">
            <p:pic>
              <p:nvPicPr>
                <p:cNvPr id="7" name="Ink 6"/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91310" y="1119825"/>
                  <a:ext cx="907920" cy="41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9" name="Ink 8"/>
                <p14:cNvContentPartPr/>
                <p14:nvPr/>
              </p14:nvContentPartPr>
              <p14:xfrm>
                <a:off x="229230" y="1360665"/>
                <a:ext cx="1062360" cy="3124800"/>
              </p14:xfrm>
            </p:contentPart>
          </mc:Choice>
          <mc:Fallback xmlns="">
            <p:pic>
              <p:nvPicPr>
                <p:cNvPr id="9" name="Ink 8"/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12316" y="1346265"/>
                  <a:ext cx="1095109" cy="3155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" name="Group 12"/>
          <p:cNvGrpSpPr/>
          <p:nvPr/>
        </p:nvGrpSpPr>
        <p:grpSpPr>
          <a:xfrm>
            <a:off x="1788476" y="1400385"/>
            <a:ext cx="1152720" cy="3350160"/>
            <a:chOff x="229230" y="1135305"/>
            <a:chExt cx="1152720" cy="3350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4" name="Ink 13"/>
                <p14:cNvContentPartPr/>
                <p14:nvPr/>
              </p14:nvContentPartPr>
              <p14:xfrm>
                <a:off x="507510" y="1135305"/>
                <a:ext cx="874440" cy="380160"/>
              </p14:xfrm>
            </p:contentPart>
          </mc:Choice>
          <mc:Fallback xmlns="">
            <p:pic>
              <p:nvPicPr>
                <p:cNvPr id="14" name="Ink 13"/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91310" y="1119825"/>
                  <a:ext cx="907920" cy="41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5" name="Ink 14"/>
                <p14:cNvContentPartPr/>
                <p14:nvPr/>
              </p14:nvContentPartPr>
              <p14:xfrm>
                <a:off x="229230" y="1360665"/>
                <a:ext cx="1062360" cy="3124800"/>
              </p14:xfrm>
            </p:contentPart>
          </mc:Choice>
          <mc:Fallback xmlns="">
            <p:pic>
              <p:nvPicPr>
                <p:cNvPr id="15" name="Ink 14"/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12316" y="1346265"/>
                  <a:ext cx="1095109" cy="3155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" name="Group 15"/>
          <p:cNvGrpSpPr/>
          <p:nvPr/>
        </p:nvGrpSpPr>
        <p:grpSpPr>
          <a:xfrm>
            <a:off x="1753230" y="1669515"/>
            <a:ext cx="1152720" cy="3350160"/>
            <a:chOff x="229230" y="1135305"/>
            <a:chExt cx="1152720" cy="3350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7" name="Ink 16"/>
                <p14:cNvContentPartPr/>
                <p14:nvPr/>
              </p14:nvContentPartPr>
              <p14:xfrm>
                <a:off x="507510" y="1135305"/>
                <a:ext cx="874440" cy="380160"/>
              </p14:xfrm>
            </p:contentPart>
          </mc:Choice>
          <mc:Fallback xmlns="">
            <p:pic>
              <p:nvPicPr>
                <p:cNvPr id="17" name="Ink 16"/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91310" y="1119825"/>
                  <a:ext cx="907920" cy="41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8" name="Ink 17"/>
                <p14:cNvContentPartPr/>
                <p14:nvPr/>
              </p14:nvContentPartPr>
              <p14:xfrm>
                <a:off x="229230" y="1360665"/>
                <a:ext cx="1062360" cy="3124800"/>
              </p14:xfrm>
            </p:contentPart>
          </mc:Choice>
          <mc:Fallback xmlns="">
            <p:pic>
              <p:nvPicPr>
                <p:cNvPr id="18" name="Ink 17"/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12316" y="1346265"/>
                  <a:ext cx="1095109" cy="3155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" name="Group 24"/>
          <p:cNvGrpSpPr/>
          <p:nvPr/>
        </p:nvGrpSpPr>
        <p:grpSpPr>
          <a:xfrm>
            <a:off x="4579950" y="1728945"/>
            <a:ext cx="1343160" cy="3607920"/>
            <a:chOff x="3055950" y="1728945"/>
            <a:chExt cx="1343160" cy="3607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9" name="Ink 18"/>
                <p14:cNvContentPartPr/>
                <p14:nvPr/>
              </p14:nvContentPartPr>
              <p14:xfrm>
                <a:off x="3055950" y="1728945"/>
                <a:ext cx="1143000" cy="342720"/>
              </p14:xfrm>
            </p:contentPart>
          </mc:Choice>
          <mc:Fallback xmlns="">
            <p:pic>
              <p:nvPicPr>
                <p:cNvPr id="19" name="Ink 18"/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3039395" y="1712745"/>
                  <a:ext cx="1176829" cy="37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21" name="Ink 20"/>
                <p14:cNvContentPartPr/>
                <p14:nvPr/>
              </p14:nvContentPartPr>
              <p14:xfrm>
                <a:off x="4180590" y="1875105"/>
                <a:ext cx="218520" cy="3267000"/>
              </p14:xfrm>
            </p:contentPart>
          </mc:Choice>
          <mc:Fallback xmlns="">
            <p:pic>
              <p:nvPicPr>
                <p:cNvPr id="21" name="Ink 20"/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4173761" y="1862865"/>
                  <a:ext cx="240444" cy="329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24" name="Ink 23"/>
                <p14:cNvContentPartPr/>
                <p14:nvPr/>
              </p14:nvContentPartPr>
              <p14:xfrm>
                <a:off x="3668670" y="5092425"/>
                <a:ext cx="552600" cy="244440"/>
              </p14:xfrm>
            </p:contentPart>
          </mc:Choice>
          <mc:Fallback xmlns="">
            <p:pic>
              <p:nvPicPr>
                <p:cNvPr id="24" name="Ink 23"/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3653190" y="5077665"/>
                  <a:ext cx="579600" cy="270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553" name="Group 23552"/>
          <p:cNvGrpSpPr/>
          <p:nvPr/>
        </p:nvGrpSpPr>
        <p:grpSpPr>
          <a:xfrm>
            <a:off x="3109289" y="1754210"/>
            <a:ext cx="1991880" cy="3829320"/>
            <a:chOff x="1585289" y="1754210"/>
            <a:chExt cx="1991880" cy="3829320"/>
          </a:xfrm>
        </p:grpSpPr>
        <p:grpSp>
          <p:nvGrpSpPr>
            <p:cNvPr id="23552" name="Group 23551"/>
            <p:cNvGrpSpPr/>
            <p:nvPr/>
          </p:nvGrpSpPr>
          <p:grpSpPr>
            <a:xfrm>
              <a:off x="1585289" y="1754210"/>
              <a:ext cx="1991880" cy="3746880"/>
              <a:chOff x="1585289" y="1754210"/>
              <a:chExt cx="1991880" cy="37468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9">
                <p14:nvContentPartPr>
                  <p14:cNvPr id="29" name="Ink 28"/>
                  <p14:cNvContentPartPr/>
                  <p14:nvPr/>
                </p14:nvContentPartPr>
                <p14:xfrm>
                  <a:off x="1585289" y="1754210"/>
                  <a:ext cx="1396080" cy="311040"/>
                </p14:xfrm>
              </p:contentPart>
            </mc:Choice>
            <mc:Fallback xmlns="">
              <p:pic>
                <p:nvPicPr>
                  <p:cNvPr id="29" name="Ink 28"/>
                  <p:cNvPicPr/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>
                    <a:off x="1569449" y="1737669"/>
                    <a:ext cx="1429560" cy="34627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">
                <p14:nvContentPartPr>
                  <p14:cNvPr id="30" name="Ink 29"/>
                  <p14:cNvContentPartPr/>
                  <p14:nvPr/>
                </p14:nvContentPartPr>
                <p14:xfrm>
                  <a:off x="3011969" y="1892810"/>
                  <a:ext cx="565200" cy="3608280"/>
                </p14:xfrm>
              </p:contentPart>
            </mc:Choice>
            <mc:Fallback xmlns="">
              <p:pic>
                <p:nvPicPr>
                  <p:cNvPr id="30" name="Ink 29"/>
                  <p:cNvPicPr/>
                  <p:nvPr/>
                </p:nvPicPr>
                <p:blipFill>
                  <a:blip r:embed="rId22"/>
                  <a:stretch>
                    <a:fillRect/>
                  </a:stretch>
                </p:blipFill>
                <p:spPr>
                  <a:xfrm>
                    <a:off x="2996849" y="1877692"/>
                    <a:ext cx="598680" cy="3642117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31" name="Ink 30"/>
                <p14:cNvContentPartPr/>
                <p14:nvPr/>
              </p14:nvContentPartPr>
              <p14:xfrm>
                <a:off x="3397889" y="5381930"/>
                <a:ext cx="82440" cy="201600"/>
              </p14:xfrm>
            </p:contentPart>
          </mc:Choice>
          <mc:Fallback xmlns="">
            <p:pic>
              <p:nvPicPr>
                <p:cNvPr id="31" name="Ink 30"/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3380969" y="5366450"/>
                  <a:ext cx="108720" cy="226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561" name="Group 23560"/>
          <p:cNvGrpSpPr/>
          <p:nvPr/>
        </p:nvGrpSpPr>
        <p:grpSpPr>
          <a:xfrm>
            <a:off x="3695369" y="2482850"/>
            <a:ext cx="1653120" cy="3403800"/>
            <a:chOff x="2171369" y="2482850"/>
            <a:chExt cx="1653120" cy="3403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3557" name="Ink 23556"/>
                <p14:cNvContentPartPr/>
                <p14:nvPr/>
              </p14:nvContentPartPr>
              <p14:xfrm>
                <a:off x="2171369" y="2482850"/>
                <a:ext cx="1290960" cy="437400"/>
              </p14:xfrm>
            </p:contentPart>
          </mc:Choice>
          <mc:Fallback xmlns="">
            <p:pic>
              <p:nvPicPr>
                <p:cNvPr id="23557" name="Ink 23556"/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2153729" y="2465210"/>
                  <a:ext cx="1325880" cy="47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3558" name="Ink 23557"/>
                <p14:cNvContentPartPr/>
                <p14:nvPr/>
              </p14:nvContentPartPr>
              <p14:xfrm>
                <a:off x="3482129" y="2721530"/>
                <a:ext cx="342360" cy="3165120"/>
              </p14:xfrm>
            </p:contentPart>
          </mc:Choice>
          <mc:Fallback xmlns="">
            <p:pic>
              <p:nvPicPr>
                <p:cNvPr id="23558" name="Ink 23557"/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3467729" y="2706770"/>
                  <a:ext cx="375120" cy="3197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566" name="Group 23565"/>
          <p:cNvGrpSpPr/>
          <p:nvPr/>
        </p:nvGrpSpPr>
        <p:grpSpPr>
          <a:xfrm>
            <a:off x="3752609" y="2010890"/>
            <a:ext cx="1737720" cy="4157640"/>
            <a:chOff x="2228609" y="2010890"/>
            <a:chExt cx="1737720" cy="415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3564" name="Ink 23563"/>
                <p14:cNvContentPartPr/>
                <p14:nvPr/>
              </p14:nvContentPartPr>
              <p14:xfrm>
                <a:off x="2228609" y="2010890"/>
                <a:ext cx="1272240" cy="356040"/>
              </p14:xfrm>
            </p:contentPart>
          </mc:Choice>
          <mc:Fallback xmlns="">
            <p:pic>
              <p:nvPicPr>
                <p:cNvPr id="23564" name="Ink 23563"/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2211334" y="1993250"/>
                  <a:ext cx="1308230" cy="39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3565" name="Ink 23564"/>
                <p14:cNvContentPartPr/>
                <p14:nvPr/>
              </p14:nvContentPartPr>
              <p14:xfrm>
                <a:off x="3523529" y="2175770"/>
                <a:ext cx="442800" cy="3992760"/>
              </p14:xfrm>
            </p:contentPart>
          </mc:Choice>
          <mc:Fallback xmlns="">
            <p:pic>
              <p:nvPicPr>
                <p:cNvPr id="23565" name="Ink 23564"/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3509489" y="2166410"/>
                  <a:ext cx="475200" cy="40201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3567" name="TextBox 23566"/>
          <p:cNvSpPr txBox="1"/>
          <p:nvPr/>
        </p:nvSpPr>
        <p:spPr>
          <a:xfrm>
            <a:off x="5490329" y="2553733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813"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rgbClr val="FF0000"/>
                </a:solidFill>
                <a:latin typeface="Arial" charset="0"/>
              </a:rPr>
              <a:t>case split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5576551" y="3516405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813"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rgbClr val="FF0000"/>
                </a:solidFill>
                <a:latin typeface="Arial" charset="0"/>
              </a:rPr>
              <a:t>case split</a:t>
            </a:r>
          </a:p>
        </p:txBody>
      </p:sp>
      <p:sp>
        <p:nvSpPr>
          <p:cNvPr id="23568" name="TextBox 23567"/>
          <p:cNvSpPr txBox="1"/>
          <p:nvPr/>
        </p:nvSpPr>
        <p:spPr>
          <a:xfrm>
            <a:off x="7536043" y="2026294"/>
            <a:ext cx="29033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813"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prstClr val="black"/>
                </a:solidFill>
                <a:latin typeface="Arial" charset="0"/>
              </a:rPr>
              <a:t>Efficient solvers:</a:t>
            </a:r>
          </a:p>
          <a:p>
            <a:pPr defTabSz="912813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black"/>
                </a:solidFill>
                <a:latin typeface="Arial" charset="0"/>
              </a:rPr>
              <a:t>- Floyd-</a:t>
            </a:r>
            <a:r>
              <a:rPr lang="en-US" dirty="0" err="1">
                <a:solidFill>
                  <a:prstClr val="black"/>
                </a:solidFill>
                <a:latin typeface="Arial" charset="0"/>
              </a:rPr>
              <a:t>Warshal</a:t>
            </a:r>
            <a:r>
              <a:rPr lang="en-US" dirty="0">
                <a:solidFill>
                  <a:prstClr val="black"/>
                </a:solidFill>
                <a:latin typeface="Arial" charset="0"/>
              </a:rPr>
              <a:t> algorithm</a:t>
            </a:r>
          </a:p>
          <a:p>
            <a:pPr defTabSz="912813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black"/>
                </a:solidFill>
                <a:latin typeface="Arial" charset="0"/>
              </a:rPr>
              <a:t>- Ford-Fulkerson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/>
              <p:cNvSpPr txBox="1"/>
              <p:nvPr/>
            </p:nvSpPr>
            <p:spPr>
              <a:xfrm>
                <a:off x="6758652" y="6466438"/>
                <a:ext cx="368075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12813" fontAlgn="base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>
                          <a:solidFill>
                            <a:prstClr val="black"/>
                          </a:solidFill>
                          <a:latin typeface="Cambria Math"/>
                        </a:rPr>
                        <m:t>𝑧</m:t>
                      </m:r>
                      <m:r>
                        <a:rPr lang="en-US" i="1" dirty="0">
                          <a:solidFill>
                            <a:prstClr val="black"/>
                          </a:solidFill>
                          <a:latin typeface="Cambria Math"/>
                        </a:rPr>
                        <m:t> −</m:t>
                      </m:r>
                      <m:r>
                        <a:rPr lang="en-US" i="1" dirty="0">
                          <a:solidFill>
                            <a:prstClr val="black"/>
                          </a:solidFill>
                          <a:latin typeface="Cambria Math"/>
                        </a:rPr>
                        <m:t>𝑧</m:t>
                      </m:r>
                      <m:r>
                        <a:rPr lang="en-US" i="1" dirty="0">
                          <a:solidFill>
                            <a:prstClr val="black"/>
                          </a:solidFill>
                          <a:latin typeface="Cambria Math"/>
                        </a:rPr>
                        <m:t>= 5 – 2 – 3 – 2 = −2 &lt; 0</m:t>
                      </m:r>
                    </m:oMath>
                  </m:oMathPara>
                </a14:m>
                <a:endParaRPr lang="en-US" dirty="0">
                  <a:solidFill>
                    <a:prstClr val="black"/>
                  </a:solidFill>
                  <a:latin typeface="Arial" charset="0"/>
                </a:endParaRPr>
              </a:p>
            </p:txBody>
          </p:sp>
        </mc:Choice>
        <mc:Fallback xmlns=""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8652" y="6466438"/>
                <a:ext cx="3680751" cy="369332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888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3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3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67" grpId="0"/>
      <p:bldP spid="48" grpId="0"/>
      <p:bldP spid="23568" grpId="0"/>
      <p:bldP spid="5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167119-91FB-321B-3265-CB4EFD827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expect when expecting a z3 internals lecture?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EC9C125-5AE4-D83B-1847-ED50F52187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4897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E2367-CF31-378A-406D-E0D6FF780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498600"/>
            <a:ext cx="10515600" cy="1133475"/>
          </a:xfrm>
        </p:spPr>
        <p:txBody>
          <a:bodyPr/>
          <a:lstStyle/>
          <a:p>
            <a:r>
              <a:rPr lang="en-US" dirty="0"/>
              <a:t>Why SMT?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E9D9F3-84AB-FE6D-2A72-29EBB1EA2B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3314052"/>
            <a:ext cx="10515600" cy="3107067"/>
          </a:xfrm>
        </p:spPr>
        <p:txBody>
          <a:bodyPr>
            <a:normAutofit/>
          </a:bodyPr>
          <a:lstStyle/>
          <a:p>
            <a:r>
              <a:rPr lang="en-US" dirty="0"/>
              <a:t>Claim: Every program analysis, test and verification </a:t>
            </a:r>
            <a:br>
              <a:rPr lang="en-US" dirty="0"/>
            </a:br>
            <a:r>
              <a:rPr lang="en-US" dirty="0"/>
              <a:t>scenario involves at a core solving symbolic formulas</a:t>
            </a:r>
          </a:p>
          <a:p>
            <a:endParaRPr lang="en-US" dirty="0"/>
          </a:p>
          <a:p>
            <a:r>
              <a:rPr lang="en-US" dirty="0"/>
              <a:t>SMT supports formalisms suitable for program analysis</a:t>
            </a:r>
          </a:p>
          <a:p>
            <a:endParaRPr lang="en-US" dirty="0"/>
          </a:p>
          <a:p>
            <a:r>
              <a:rPr lang="en-US" dirty="0"/>
              <a:t>SMT solver technologies tune </a:t>
            </a:r>
            <a:br>
              <a:rPr lang="en-US" dirty="0"/>
            </a:br>
            <a:r>
              <a:rPr lang="en-US" dirty="0"/>
              <a:t>for SAT and UNSAT equally.</a:t>
            </a:r>
          </a:p>
          <a:p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EDEAFD7-3743-E266-84B3-9A4AA7F2711E}"/>
              </a:ext>
            </a:extLst>
          </p:cNvPr>
          <p:cNvGrpSpPr/>
          <p:nvPr/>
        </p:nvGrpSpPr>
        <p:grpSpPr>
          <a:xfrm>
            <a:off x="7917557" y="3645520"/>
            <a:ext cx="4274443" cy="3212480"/>
            <a:chOff x="7917557" y="3645520"/>
            <a:chExt cx="4274443" cy="3212480"/>
          </a:xfrm>
        </p:grpSpPr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6CA014B2-9791-C588-1273-9B6E3106407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17557" y="3645520"/>
              <a:ext cx="4274443" cy="27755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0340ACA-AB99-4C13-C9A2-9538AD1781CB}"/>
                </a:ext>
              </a:extLst>
            </p:cNvPr>
            <p:cNvSpPr txBox="1"/>
            <p:nvPr/>
          </p:nvSpPr>
          <p:spPr>
            <a:xfrm>
              <a:off x="8727311" y="6488668"/>
              <a:ext cx="29290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Laura Kovacs and Greta Yorsh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35550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49F8CD4-44AB-A1F8-E3AC-5F6E82E26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(some) users want to learn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60D792F-42A5-653A-B720-0C1A7B54E3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 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ambria" panose="02040503050406030204" pitchFamily="18" charset="0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 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ambria" panose="02040503050406030204" pitchFamily="18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</a:rPr>
              <a:t>What features of Z3 should I use for solving formulas?</a:t>
            </a:r>
            <a:endParaRPr lang="en-US" b="0" i="0" dirty="0">
              <a:solidFill>
                <a:srgbClr val="000000"/>
              </a:solidFill>
              <a:effectLst/>
              <a:latin typeface="Cambria" panose="02040503050406030204" pitchFamily="18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000000"/>
              </a:solidFill>
              <a:effectLst/>
              <a:latin typeface="Cambria" panose="02040503050406030204" pitchFamily="18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</a:rPr>
              <a:t>C</a:t>
            </a:r>
            <a:r>
              <a:rPr lang="en-US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an I control the output of Z3</a:t>
            </a:r>
          </a:p>
          <a:p>
            <a:pPr lvl="1"/>
            <a:r>
              <a:rPr lang="en-US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models (to be diverse, random)?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000000"/>
              </a:solidFill>
              <a:effectLst/>
              <a:latin typeface="Cambria" panose="02040503050406030204" pitchFamily="18" charset="0"/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D41825E-11C0-B919-9740-EBA0C0E2A2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0062" y="4808105"/>
            <a:ext cx="1911448" cy="1924149"/>
          </a:xfrm>
          <a:prstGeom prst="rect">
            <a:avLst/>
          </a:prstGeom>
        </p:spPr>
      </p:pic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055E6EEA-6E8C-B96A-1BF1-4FC0FC81D1E6}"/>
              </a:ext>
            </a:extLst>
          </p:cNvPr>
          <p:cNvSpPr/>
          <p:nvPr/>
        </p:nvSpPr>
        <p:spPr>
          <a:xfrm>
            <a:off x="1939159" y="4300861"/>
            <a:ext cx="7126013" cy="442672"/>
          </a:xfrm>
          <a:prstGeom prst="wedgeRoundRectCallout">
            <a:avLst>
              <a:gd name="adj1" fmla="val 69849"/>
              <a:gd name="adj2" fmla="val 220532"/>
              <a:gd name="adj3" fmla="val 16667"/>
            </a:avLst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hangingPunct="0"/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 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How can I determine which strategies apply to my formulas?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623732E-1972-642E-0CEE-83C641AE57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4483" y="2271600"/>
            <a:ext cx="1847945" cy="1600282"/>
          </a:xfrm>
          <a:prstGeom prst="rect">
            <a:avLst/>
          </a:prstGeom>
        </p:spPr>
      </p:pic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9F5FB1D7-4028-CAAB-19DD-B31676AB4F17}"/>
              </a:ext>
            </a:extLst>
          </p:cNvPr>
          <p:cNvSpPr/>
          <p:nvPr/>
        </p:nvSpPr>
        <p:spPr>
          <a:xfrm>
            <a:off x="1284063" y="2850120"/>
            <a:ext cx="7607689" cy="578880"/>
          </a:xfrm>
          <a:prstGeom prst="wedgeRoundRectCallout">
            <a:avLst>
              <a:gd name="adj1" fmla="val 64375"/>
              <a:gd name="adj2" fmla="val -44253"/>
              <a:gd name="adj3" fmla="val 16667"/>
            </a:avLst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hangingPunct="0"/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  </a:t>
            </a:r>
            <a:r>
              <a:rPr lang="en-US" sz="28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How can I have Z3 provide feedback on solving?</a:t>
            </a:r>
            <a:endParaRPr lang="en-US" sz="2400" b="0" i="0" dirty="0">
              <a:solidFill>
                <a:srgbClr val="000000"/>
              </a:solidFill>
              <a:effectLst/>
              <a:latin typeface="Cambria" panose="020405030504060302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6E9B2C1-F986-17E6-E68B-C6BE478A80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24483" y="213481"/>
            <a:ext cx="1701887" cy="1543129"/>
          </a:xfrm>
          <a:prstGeom prst="rect">
            <a:avLst/>
          </a:prstGeom>
        </p:spPr>
      </p:pic>
      <p:sp>
        <p:nvSpPr>
          <p:cNvPr id="12" name="Speech Bubble: Rectangle with Corners Rounded 11">
            <a:extLst>
              <a:ext uri="{FF2B5EF4-FFF2-40B4-BE49-F238E27FC236}">
                <a16:creationId xmlns:a16="http://schemas.microsoft.com/office/drawing/2014/main" id="{CFED2412-A38D-E2FD-A6E5-9ECB9DEE7481}"/>
              </a:ext>
            </a:extLst>
          </p:cNvPr>
          <p:cNvSpPr/>
          <p:nvPr/>
        </p:nvSpPr>
        <p:spPr>
          <a:xfrm>
            <a:off x="1284063" y="1756610"/>
            <a:ext cx="8001000" cy="578880"/>
          </a:xfrm>
          <a:prstGeom prst="wedgeRoundRectCallout">
            <a:avLst>
              <a:gd name="adj1" fmla="val 59596"/>
              <a:gd name="adj2" fmla="val -128681"/>
              <a:gd name="adj3" fmla="val 16667"/>
            </a:avLst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hangingPunct="0"/>
            <a:r>
              <a:rPr kumimoji="0" lang="en-US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  </a:t>
            </a:r>
            <a:r>
              <a:rPr lang="en-US" sz="2800" dirty="0"/>
              <a:t>How can I tune formulas to be solved by Z3?</a:t>
            </a:r>
          </a:p>
        </p:txBody>
      </p:sp>
    </p:spTree>
    <p:extLst>
      <p:ext uri="{BB962C8B-B14F-4D97-AF65-F5344CB8AC3E}">
        <p14:creationId xmlns:p14="http://schemas.microsoft.com/office/powerpoint/2010/main" val="32890160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49F8CD4-44AB-A1F8-E3AC-5F6E82E26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 developer likes to talk about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60D792F-42A5-653A-B720-0C1A7B54E30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endParaRPr lang="en-US" b="0" i="0" dirty="0">
              <a:solidFill>
                <a:srgbClr val="000000"/>
              </a:solidFill>
              <a:effectLst/>
              <a:latin typeface="Cambria" panose="02040503050406030204" pitchFamily="18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</a:rPr>
              <a:t>Solvers</a:t>
            </a:r>
          </a:p>
          <a:p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</a:rPr>
              <a:t>Algorithms</a:t>
            </a: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Data-structures</a:t>
            </a:r>
          </a:p>
          <a:p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</a:rPr>
              <a:t>Logic features</a:t>
            </a:r>
            <a:endParaRPr lang="en-US" b="0" i="0" dirty="0">
              <a:solidFill>
                <a:srgbClr val="000000"/>
              </a:solidFill>
              <a:effectLst/>
              <a:latin typeface="Cambria" panose="02040503050406030204" pitchFamily="18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</a:rPr>
              <a:t>Proof systems</a:t>
            </a: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Heuristics</a:t>
            </a:r>
          </a:p>
          <a:p>
            <a:pPr lvl="1"/>
            <a:endParaRPr lang="en-US" b="0" i="0" dirty="0">
              <a:solidFill>
                <a:srgbClr val="000000"/>
              </a:solidFill>
              <a:effectLst/>
              <a:latin typeface="Cambria" panose="02040503050406030204" pitchFamily="18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04EB75E-C3A2-1B27-8CC4-A7B1689DB99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</a:rPr>
              <a:t>Anatomy of Congruence Closure</a:t>
            </a:r>
          </a:p>
          <a:p>
            <a:endParaRPr lang="en-US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</a:rPr>
              <a:t>H</a:t>
            </a:r>
            <a:r>
              <a:rPr lang="en-US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ow do solvers interact (with the core)?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ambria" panose="02040503050406030204" pitchFamily="18" charset="0"/>
            </a:endParaRPr>
          </a:p>
          <a:p>
            <a:r>
              <a:rPr lang="en-US" dirty="0"/>
              <a:t>How do solvers implement search?</a:t>
            </a:r>
          </a:p>
        </p:txBody>
      </p:sp>
    </p:spTree>
    <p:extLst>
      <p:ext uri="{BB962C8B-B14F-4D97-AF65-F5344CB8AC3E}">
        <p14:creationId xmlns:p14="http://schemas.microsoft.com/office/powerpoint/2010/main" val="33368601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F4510B-F1F4-4B7B-79AF-C59FAFA2F1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Lectures setup 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338918FD-C832-3B2F-CE73-975BE114ABB2}"/>
              </a:ext>
            </a:extLst>
          </p:cNvPr>
          <p:cNvSpPr/>
          <p:nvPr/>
        </p:nvSpPr>
        <p:spPr>
          <a:xfrm>
            <a:off x="3346515" y="1461779"/>
            <a:ext cx="5156462" cy="1840635"/>
          </a:xfrm>
          <a:prstGeom prst="rightArrow">
            <a:avLst>
              <a:gd name="adj1" fmla="val 67877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Exploring Z3 Concepts with use cases</a:t>
            </a:r>
          </a:p>
        </p:txBody>
      </p:sp>
      <p:sp>
        <p:nvSpPr>
          <p:cNvPr id="6" name="Arrow: Left 5">
            <a:extLst>
              <a:ext uri="{FF2B5EF4-FFF2-40B4-BE49-F238E27FC236}">
                <a16:creationId xmlns:a16="http://schemas.microsoft.com/office/drawing/2014/main" id="{585A0B47-B729-9AC8-C692-DE5864FAD966}"/>
              </a:ext>
            </a:extLst>
          </p:cNvPr>
          <p:cNvSpPr/>
          <p:nvPr/>
        </p:nvSpPr>
        <p:spPr>
          <a:xfrm>
            <a:off x="2545237" y="4046875"/>
            <a:ext cx="4906771" cy="2090312"/>
          </a:xfrm>
          <a:prstGeom prst="leftArrow">
            <a:avLst>
              <a:gd name="adj1" fmla="val 60823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Understand Solver Internals</a:t>
            </a:r>
          </a:p>
        </p:txBody>
      </p:sp>
    </p:spTree>
    <p:extLst>
      <p:ext uri="{BB962C8B-B14F-4D97-AF65-F5344CB8AC3E}">
        <p14:creationId xmlns:p14="http://schemas.microsoft.com/office/powerpoint/2010/main" val="42215922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F4510B-F1F4-4B7B-79AF-C59FAFA2F1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Encodings, Pre-processing, Search 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63743E8-A7AB-EB5B-1F32-A822D5DE0000}"/>
              </a:ext>
            </a:extLst>
          </p:cNvPr>
          <p:cNvSpPr/>
          <p:nvPr/>
        </p:nvSpPr>
        <p:spPr>
          <a:xfrm>
            <a:off x="1082351" y="2015412"/>
            <a:ext cx="5187820" cy="10170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Encoding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0D38874-215A-5A01-D8B8-BF0105E783E9}"/>
              </a:ext>
            </a:extLst>
          </p:cNvPr>
          <p:cNvSpPr/>
          <p:nvPr/>
        </p:nvSpPr>
        <p:spPr>
          <a:xfrm>
            <a:off x="1082351" y="3673152"/>
            <a:ext cx="5187820" cy="10170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Pre-processing (Tactics)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2E6412D-C2C3-1EC1-381D-76FAFF76EB77}"/>
              </a:ext>
            </a:extLst>
          </p:cNvPr>
          <p:cNvSpPr/>
          <p:nvPr/>
        </p:nvSpPr>
        <p:spPr>
          <a:xfrm>
            <a:off x="1082351" y="5475838"/>
            <a:ext cx="5187820" cy="10170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Advances in Search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B9325C-9A1B-2271-0F48-E216F59442F5}"/>
              </a:ext>
            </a:extLst>
          </p:cNvPr>
          <p:cNvSpPr txBox="1"/>
          <p:nvPr/>
        </p:nvSpPr>
        <p:spPr>
          <a:xfrm>
            <a:off x="9207218" y="6449518"/>
            <a:ext cx="2902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Thanks to D.O.F. Pons / R</a:t>
            </a:r>
            <a:r>
              <a:rPr lang="lt-LT" dirty="0"/>
              <a:t>ė</a:t>
            </a:r>
            <a:r>
              <a:rPr lang="en-US" dirty="0"/>
              <a:t>gin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3D8515B-CBE9-45E2-43D7-C4FC07155B10}"/>
                  </a:ext>
                </a:extLst>
              </p:cNvPr>
              <p:cNvSpPr txBox="1"/>
              <p:nvPr/>
            </p:nvSpPr>
            <p:spPr>
              <a:xfrm>
                <a:off x="7932517" y="2218352"/>
                <a:ext cx="2792046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Attainable Speedup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sup>
                        </m:sSup>
                      </m:e>
                    </m:d>
                  </m:oMath>
                </a14:m>
                <a:endParaRPr lang="en-US" dirty="0"/>
              </a:p>
              <a:p>
                <a:pPr marL="285750" indent="-285750">
                  <a:buFontTx/>
                  <a:buChar char="-"/>
                </a:pPr>
                <a:r>
                  <a:rPr lang="en-US" dirty="0"/>
                  <a:t>Quantifier encoding</a:t>
                </a:r>
              </a:p>
              <a:p>
                <a:pPr marL="285750" indent="-285750">
                  <a:buFontTx/>
                  <a:buChar char="-"/>
                </a:pPr>
                <a:r>
                  <a:rPr lang="en-US" dirty="0"/>
                  <a:t>Domain choices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3D8515B-CBE9-45E2-43D7-C4FC07155B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2517" y="2218352"/>
                <a:ext cx="2792046" cy="923330"/>
              </a:xfrm>
              <a:prstGeom prst="rect">
                <a:avLst/>
              </a:prstGeom>
              <a:blipFill>
                <a:blip r:embed="rId2"/>
                <a:stretch>
                  <a:fillRect l="-1747" t="-3974" b="-9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B54BFD2-0018-C849-8CF4-F66A2ECF342A}"/>
                  </a:ext>
                </a:extLst>
              </p:cNvPr>
              <p:cNvSpPr txBox="1"/>
              <p:nvPr/>
            </p:nvSpPr>
            <p:spPr>
              <a:xfrm>
                <a:off x="7932517" y="5437284"/>
                <a:ext cx="2792046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Attainable Speedup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US" dirty="0"/>
              </a:p>
              <a:p>
                <a:pPr marL="285750" indent="-285750">
                  <a:buFontTx/>
                  <a:buChar char="-"/>
                </a:pPr>
                <a:r>
                  <a:rPr lang="en-US" dirty="0"/>
                  <a:t>Phase caching</a:t>
                </a:r>
              </a:p>
              <a:p>
                <a:pPr marL="285750" indent="-285750">
                  <a:buFontTx/>
                  <a:buChar char="-"/>
                </a:pPr>
                <a:r>
                  <a:rPr lang="en-US" dirty="0"/>
                  <a:t>T-Propagation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B54BFD2-0018-C849-8CF4-F66A2ECF34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2517" y="5437284"/>
                <a:ext cx="2792046" cy="923330"/>
              </a:xfrm>
              <a:prstGeom prst="rect">
                <a:avLst/>
              </a:prstGeom>
              <a:blipFill>
                <a:blip r:embed="rId3"/>
                <a:stretch>
                  <a:fillRect l="-1747" t="-3974" b="-9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369D8E0-4DC7-CA76-2E74-D760A4F0F762}"/>
                  </a:ext>
                </a:extLst>
              </p:cNvPr>
              <p:cNvSpPr txBox="1"/>
              <p:nvPr/>
            </p:nvSpPr>
            <p:spPr>
              <a:xfrm>
                <a:off x="7932517" y="3669346"/>
                <a:ext cx="2792046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Attainable Speedup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e>
                    </m:d>
                  </m:oMath>
                </a14:m>
                <a:endParaRPr lang="en-US" dirty="0"/>
              </a:p>
              <a:p>
                <a:pPr marL="285750" indent="-285750">
                  <a:buFontTx/>
                  <a:buChar char="-"/>
                </a:pPr>
                <a:r>
                  <a:rPr lang="en-US" dirty="0"/>
                  <a:t>Problem simplification</a:t>
                </a:r>
              </a:p>
              <a:p>
                <a:pPr marL="285750" indent="-285750">
                  <a:buFontTx/>
                  <a:buChar char="-"/>
                </a:pPr>
                <a:r>
                  <a:rPr lang="en-US" dirty="0"/>
                  <a:t>Automatic reformulation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369D8E0-4DC7-CA76-2E74-D760A4F0F7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2517" y="3669346"/>
                <a:ext cx="2792046" cy="923330"/>
              </a:xfrm>
              <a:prstGeom prst="rect">
                <a:avLst/>
              </a:prstGeom>
              <a:blipFill>
                <a:blip r:embed="rId4"/>
                <a:stretch>
                  <a:fillRect l="-1747" t="-3974" r="-1965" b="-9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Arrow: Up 12">
            <a:extLst>
              <a:ext uri="{FF2B5EF4-FFF2-40B4-BE49-F238E27FC236}">
                <a16:creationId xmlns:a16="http://schemas.microsoft.com/office/drawing/2014/main" id="{18B8D95D-641C-286C-76B7-EA985AE42ABA}"/>
              </a:ext>
            </a:extLst>
          </p:cNvPr>
          <p:cNvSpPr/>
          <p:nvPr/>
        </p:nvSpPr>
        <p:spPr>
          <a:xfrm>
            <a:off x="10870163" y="2218352"/>
            <a:ext cx="1321837" cy="4179584"/>
          </a:xfrm>
          <a:prstGeom prst="upArrow">
            <a:avLst>
              <a:gd name="adj1" fmla="val 68353"/>
              <a:gd name="adj2" fmla="val 50000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New</a:t>
            </a:r>
          </a:p>
          <a:p>
            <a:pPr algn="ctr"/>
            <a:r>
              <a:rPr lang="en-US" dirty="0"/>
              <a:t> </a:t>
            </a:r>
          </a:p>
          <a:p>
            <a:pPr algn="ctr"/>
            <a:r>
              <a:rPr lang="en-US" dirty="0"/>
              <a:t>Theory  solver</a:t>
            </a:r>
          </a:p>
        </p:txBody>
      </p:sp>
    </p:spTree>
    <p:extLst>
      <p:ext uri="{BB962C8B-B14F-4D97-AF65-F5344CB8AC3E}">
        <p14:creationId xmlns:p14="http://schemas.microsoft.com/office/powerpoint/2010/main" val="31917349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154C34-71AC-04FC-CA20-BAC0DE890B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666211C-1624-A812-7C91-CC284E1AA1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Hands on Lecture Theme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2B62154F-9E7E-C297-ECD1-3BB1899EA06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We are going to develop a theory solver for finite sets from scratch</a:t>
            </a:r>
          </a:p>
          <a:p>
            <a:r>
              <a:rPr lang="en-US" dirty="0"/>
              <a:t>Participation: Add PRs into Z3</a:t>
            </a:r>
          </a:p>
        </p:txBody>
      </p:sp>
    </p:spTree>
    <p:extLst>
      <p:ext uri="{BB962C8B-B14F-4D97-AF65-F5344CB8AC3E}">
        <p14:creationId xmlns:p14="http://schemas.microsoft.com/office/powerpoint/2010/main" val="20596481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EBDA7-3AD9-9BAB-8A15-710245B31A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Finite Sets Decision Procedure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F1BE8D-9D62-40E2-D8B5-5950B16C31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Does not exist in Z3 yet</a:t>
            </a:r>
          </a:p>
          <a:p>
            <a:r>
              <a:rPr lang="en-US" dirty="0"/>
              <a:t>An occasional ask</a:t>
            </a:r>
          </a:p>
          <a:p>
            <a:r>
              <a:rPr lang="en-US" dirty="0"/>
              <a:t>Illustrates many concepts and areas of z3</a:t>
            </a:r>
          </a:p>
          <a:p>
            <a:endParaRPr lang="en-US" dirty="0"/>
          </a:p>
          <a:p>
            <a:r>
              <a:rPr lang="en-US" dirty="0"/>
              <a:t>Win-win: you learn and add a valuable component to z3</a:t>
            </a:r>
          </a:p>
        </p:txBody>
      </p:sp>
    </p:spTree>
    <p:extLst>
      <p:ext uri="{BB962C8B-B14F-4D97-AF65-F5344CB8AC3E}">
        <p14:creationId xmlns:p14="http://schemas.microsoft.com/office/powerpoint/2010/main" val="21637016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FA5D2-3985-B0C5-3637-36D8CFA23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entry-point to other theory solvers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CA62A4-7197-8529-AA40-365970A9FB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Separation Logics</a:t>
            </a:r>
          </a:p>
          <a:p>
            <a:r>
              <a:rPr lang="en-US" dirty="0"/>
              <a:t>Co-algebras</a:t>
            </a:r>
          </a:p>
          <a:p>
            <a:r>
              <a:rPr lang="en-US" dirty="0"/>
              <a:t>Relational algebras</a:t>
            </a:r>
          </a:p>
          <a:p>
            <a:r>
              <a:rPr lang="en-US" dirty="0"/>
              <a:t>Partial Orders</a:t>
            </a:r>
          </a:p>
          <a:p>
            <a:r>
              <a:rPr lang="en-US" dirty="0"/>
              <a:t>Global Propagators for constraint domains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66955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165E7F-FF97-DE27-DBD2-573F5603A5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434C7A-F85E-3BFD-A268-141D45140A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Develop a decision procedure for finite sets</a:t>
            </a:r>
          </a:p>
          <a:p>
            <a:pPr marL="0" indent="0">
              <a:buNone/>
            </a:pPr>
            <a:r>
              <a:rPr lang="en-US" dirty="0"/>
              <a:t>Touches on many aspects of z3 internals and development:</a:t>
            </a:r>
          </a:p>
          <a:p>
            <a:pPr lvl="1"/>
            <a:r>
              <a:rPr lang="en-US" dirty="0"/>
              <a:t>Core Theory Solver</a:t>
            </a:r>
          </a:p>
          <a:p>
            <a:pPr lvl="1"/>
            <a:r>
              <a:rPr lang="en-US" dirty="0"/>
              <a:t>Simplification</a:t>
            </a:r>
          </a:p>
          <a:p>
            <a:pPr lvl="1"/>
            <a:r>
              <a:rPr lang="en-US" dirty="0"/>
              <a:t>In-processing simplification</a:t>
            </a:r>
          </a:p>
          <a:p>
            <a:pPr lvl="1"/>
            <a:r>
              <a:rPr lang="en-US" dirty="0"/>
              <a:t>Solving quantifiers</a:t>
            </a:r>
          </a:p>
          <a:p>
            <a:pPr lvl="1"/>
            <a:r>
              <a:rPr lang="en-US" dirty="0"/>
              <a:t>LIA*?</a:t>
            </a:r>
          </a:p>
          <a:p>
            <a:pPr lvl="1"/>
            <a:r>
              <a:rPr lang="en-US" dirty="0"/>
              <a:t>Proofs, Fuzzing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We will accomplish some base level capabilities during class</a:t>
            </a:r>
          </a:p>
          <a:p>
            <a:pPr marL="0" indent="0">
              <a:buNone/>
            </a:pPr>
            <a:r>
              <a:rPr lang="en-US" dirty="0"/>
              <a:t>Leaves room for several follow-on projects for class credit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1889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0C790-9C12-B43A-8591-9AD65EC82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Selected Literature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9D8E00-B368-1CAD-239C-FB08249311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>
                <a:hlinkClick r:id="rId2"/>
              </a:rPr>
              <a:t>Set Theory for Computing: From Decision Procedures to Declarative Programming with Sets (Monographs in Computer Science): Cantone, Domenico, </a:t>
            </a:r>
            <a:r>
              <a:rPr lang="en-US" dirty="0" err="1">
                <a:hlinkClick r:id="rId2"/>
              </a:rPr>
              <a:t>Omodeo</a:t>
            </a:r>
            <a:r>
              <a:rPr lang="en-US" dirty="0">
                <a:hlinkClick r:id="rId2"/>
              </a:rPr>
              <a:t>, Eugenio, </a:t>
            </a:r>
            <a:r>
              <a:rPr lang="en-US" dirty="0" err="1">
                <a:hlinkClick r:id="rId2"/>
              </a:rPr>
              <a:t>Policriti</a:t>
            </a:r>
            <a:r>
              <a:rPr lang="en-US" dirty="0">
                <a:hlinkClick r:id="rId2"/>
              </a:rPr>
              <a:t>, Alberto, Schwartz, J.T.: 9780387951973: Amazon.com: Books</a:t>
            </a:r>
            <a:endParaRPr lang="en-US" dirty="0"/>
          </a:p>
          <a:p>
            <a:r>
              <a:rPr lang="en-US" dirty="0">
                <a:hlinkClick r:id="rId3"/>
              </a:rPr>
              <a:t>A reduction Approach to Decision Procedures  </a:t>
            </a:r>
            <a:r>
              <a:rPr lang="en-US" dirty="0"/>
              <a:t> </a:t>
            </a:r>
          </a:p>
          <a:p>
            <a:r>
              <a:rPr lang="en-US" dirty="0">
                <a:hlinkClick r:id="rId4"/>
              </a:rPr>
              <a:t>Combining Sets with Integers | SpringerLink</a:t>
            </a:r>
            <a:endParaRPr lang="en-US" dirty="0">
              <a:hlinkClick r:id="rId5"/>
            </a:endParaRPr>
          </a:p>
          <a:p>
            <a:r>
              <a:rPr lang="en-US" dirty="0">
                <a:hlinkClick r:id="rId5"/>
              </a:rPr>
              <a:t>An Algorithm for Deciding BAPA: Boolean Algebra with Presburger Arithmetic | SpringerLink</a:t>
            </a:r>
            <a:endParaRPr lang="en-US" dirty="0"/>
          </a:p>
          <a:p>
            <a:r>
              <a:rPr lang="en-US" dirty="0">
                <a:hlinkClick r:id="rId6"/>
              </a:rPr>
              <a:t>BRBT16.pdf</a:t>
            </a:r>
            <a:endParaRPr lang="en-US" dirty="0"/>
          </a:p>
          <a:p>
            <a:r>
              <a:rPr lang="en-US" dirty="0">
                <a:hlinkClick r:id="rId7"/>
              </a:rPr>
              <a:t>Decision Procedures for Multisets with </a:t>
            </a:r>
            <a:r>
              <a:rPr lang="en-US">
                <a:hlinkClick r:id="rId7"/>
              </a:rPr>
              <a:t>Cardinality Constraints</a:t>
            </a:r>
            <a:endParaRPr lang="en-US"/>
          </a:p>
          <a:p>
            <a:r>
              <a:rPr lang="en-US">
                <a:hlinkClick r:id="rId8"/>
              </a:rPr>
              <a:t>[</a:t>
            </a:r>
            <a:r>
              <a:rPr lang="en-US" dirty="0">
                <a:hlinkClick r:id="rId8"/>
              </a:rPr>
              <a:t>2105.03005] A Decision Procedure for a Theory of Finite Sets with Finite Integer Intervals</a:t>
            </a:r>
            <a:endParaRPr lang="en-US" dirty="0"/>
          </a:p>
          <a:p>
            <a:r>
              <a:rPr lang="en-US" dirty="0" err="1">
                <a:hlinkClick r:id="rId9"/>
              </a:rPr>
              <a:t>reposiTUm</a:t>
            </a:r>
            <a:r>
              <a:rPr lang="en-US" dirty="0">
                <a:hlinkClick r:id="rId9"/>
              </a:rPr>
              <a:t>: Solving Set Constraints with Comprehensions and Bounded Quantifiers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6184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937F91-92F0-7E1C-B4B7-5B33DA603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1 – parsing  and printing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849314-3760-6F73-6835-564DCB3C53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Allow Z3 to use Finite Set signatures over SMTLIB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E95595-FCD1-3D39-A177-3850DB65D3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756" y="2310469"/>
            <a:ext cx="9696948" cy="4445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7871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167119-91FB-321B-3265-CB4EFD827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Material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81BE0E-79FB-470A-06F3-9790895416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889007"/>
            <a:ext cx="10515600" cy="1500187"/>
          </a:xfrm>
        </p:spPr>
        <p:txBody>
          <a:bodyPr>
            <a:normAutofit/>
          </a:bodyPr>
          <a:lstStyle/>
          <a:p>
            <a:r>
              <a:rPr lang="en-US" dirty="0"/>
              <a:t>z3 source on GitHub  				       </a:t>
            </a:r>
            <a:r>
              <a:rPr lang="en-US" dirty="0">
                <a:hlinkClick r:id="rId2"/>
              </a:rPr>
              <a:t>https://github.com/z3prover/z3</a:t>
            </a:r>
            <a:endParaRPr lang="en-US" dirty="0"/>
          </a:p>
          <a:p>
            <a:r>
              <a:rPr lang="en-US" dirty="0"/>
              <a:t>Online guide 					</a:t>
            </a:r>
            <a:r>
              <a:rPr lang="en-US" dirty="0">
                <a:hlinkClick r:id="rId3"/>
              </a:rPr>
              <a:t>https://microsoft.github.io/z3guide</a:t>
            </a:r>
            <a:r>
              <a:rPr lang="en-US" dirty="0"/>
              <a:t> </a:t>
            </a:r>
          </a:p>
          <a:p>
            <a:r>
              <a:rPr lang="en-US" dirty="0"/>
              <a:t>Tutorial document  	             </a:t>
            </a:r>
            <a:r>
              <a:rPr lang="en-US" dirty="0">
                <a:hlinkClick r:id="rId4"/>
              </a:rPr>
              <a:t>https://z3prover.github.io/papers/z3internals.html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153471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48372D-49CF-3A7B-E7C3-BB2798CC87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DDA218E-21AE-FDD9-84A4-717598CBFC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6994" y="1"/>
            <a:ext cx="9409393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0EBAC44-106B-E008-D5FE-AED8BB89B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Task 1 – parsing  and printing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7570B3C-CAAA-008D-47E5-70B5D32CE32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Z3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↔</m:t>
                    </m:r>
                  </m:oMath>
                </a14:m>
                <a:r>
                  <a:rPr lang="en-US" dirty="0"/>
                  <a:t> SMTLIB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7570B3C-CAAA-008D-47E5-70B5D32CE32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896261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16A880-A017-691D-64B6-2A31E3756E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898529" cy="1325563"/>
          </a:xfrm>
        </p:spPr>
        <p:txBody>
          <a:bodyPr/>
          <a:lstStyle/>
          <a:p>
            <a:r>
              <a:rPr lang="en-US" dirty="0"/>
              <a:t>This is really a boiler-plate task, let’s bootstrap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4386D6-FF99-B40E-D613-0DC5F25AC7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032" y="1467310"/>
            <a:ext cx="11208326" cy="5543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4354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D9EA659-417D-0D83-AAE7-E24CD9E7A4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1122363"/>
            <a:ext cx="9703443" cy="2387600"/>
          </a:xfrm>
        </p:spPr>
        <p:txBody>
          <a:bodyPr/>
          <a:lstStyle/>
          <a:p>
            <a:r>
              <a:rPr lang="en-US" dirty="0"/>
              <a:t>Big-picture Interfacing with Z3</a:t>
            </a:r>
          </a:p>
        </p:txBody>
      </p:sp>
    </p:spTree>
    <p:extLst>
      <p:ext uri="{BB962C8B-B14F-4D97-AF65-F5344CB8AC3E}">
        <p14:creationId xmlns:p14="http://schemas.microsoft.com/office/powerpoint/2010/main" val="28179013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>
            <a:extLst>
              <a:ext uri="{FF2B5EF4-FFF2-40B4-BE49-F238E27FC236}">
                <a16:creationId xmlns:a16="http://schemas.microsoft.com/office/drawing/2014/main" id="{BF951464-0966-45AC-91F8-A793502E8960}"/>
              </a:ext>
            </a:extLst>
          </p:cNvPr>
          <p:cNvSpPr txBox="1">
            <a:spLocks/>
          </p:cNvSpPr>
          <p:nvPr/>
        </p:nvSpPr>
        <p:spPr>
          <a:xfrm>
            <a:off x="4722416" y="944645"/>
            <a:ext cx="5822741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</a:rPr>
              <a:t>Technology Landscape</a:t>
            </a:r>
            <a:endParaRPr kumimoji="0" lang="en-US" sz="3600" b="1" i="0" u="none" strike="noStrike" kern="1200" cap="none" spc="-50" normalizeH="0" baseline="0" noProof="0">
              <a:ln w="3175">
                <a:noFill/>
              </a:ln>
              <a:gradFill>
                <a:gsLst>
                  <a:gs pos="1250">
                    <a:srgbClr val="000000"/>
                  </a:gs>
                  <a:gs pos="100000">
                    <a:srgbClr val="000000"/>
                  </a:gs>
                </a:gsLst>
                <a:lin ang="5400000" scaled="0"/>
              </a:gradFill>
              <a:effectLst/>
              <a:uLnTx/>
              <a:uFillTx/>
              <a:ea typeface="+mn-ea"/>
              <a:cs typeface="Segoe UI" pitchFamily="34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F28D346-C7C1-4AD6-8FFD-DFBAFB00DB2A}"/>
              </a:ext>
            </a:extLst>
          </p:cNvPr>
          <p:cNvCxnSpPr>
            <a:cxnSpLocks/>
          </p:cNvCxnSpPr>
          <p:nvPr/>
        </p:nvCxnSpPr>
        <p:spPr>
          <a:xfrm flipV="1">
            <a:off x="1330107" y="650240"/>
            <a:ext cx="0" cy="5516384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9D864CB-1664-450F-A9CF-EA375E5211A4}"/>
              </a:ext>
            </a:extLst>
          </p:cNvPr>
          <p:cNvCxnSpPr>
            <a:cxnSpLocks/>
          </p:cNvCxnSpPr>
          <p:nvPr/>
        </p:nvCxnSpPr>
        <p:spPr>
          <a:xfrm>
            <a:off x="1330107" y="6166624"/>
            <a:ext cx="9642693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6F4FC9A-B838-4DF1-A386-424A561965F3}"/>
              </a:ext>
            </a:extLst>
          </p:cNvPr>
          <p:cNvSpPr txBox="1"/>
          <p:nvPr/>
        </p:nvSpPr>
        <p:spPr>
          <a:xfrm>
            <a:off x="310364" y="635550"/>
            <a:ext cx="1108317" cy="760208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algn="r">
              <a:lnSpc>
                <a:spcPct val="90000"/>
              </a:lnSpc>
              <a:spcAft>
                <a:spcPts val="600"/>
              </a:spcAft>
            </a:pPr>
            <a:r>
              <a:rPr lang="en-US" sz="14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Efficiency</a:t>
            </a:r>
          </a:p>
          <a:p>
            <a:pPr algn="r">
              <a:lnSpc>
                <a:spcPct val="90000"/>
              </a:lnSpc>
              <a:spcAft>
                <a:spcPts val="600"/>
              </a:spcAft>
            </a:pPr>
            <a:r>
              <a:rPr lang="en-US" sz="14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Scale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4F6F6C5-4C98-4A22-9F84-85C1CAF26E1A}"/>
              </a:ext>
            </a:extLst>
          </p:cNvPr>
          <p:cNvSpPr txBox="1"/>
          <p:nvPr/>
        </p:nvSpPr>
        <p:spPr>
          <a:xfrm>
            <a:off x="8813507" y="6104923"/>
            <a:ext cx="2294474" cy="4893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r">
              <a:lnSpc>
                <a:spcPct val="90000"/>
              </a:lnSpc>
              <a:spcAft>
                <a:spcPts val="600"/>
              </a:spcAft>
            </a:pPr>
            <a:r>
              <a:rPr lang="en-US" sz="14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Expressive Power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A4813FF-AA4E-430F-A765-804433022147}"/>
              </a:ext>
            </a:extLst>
          </p:cNvPr>
          <p:cNvCxnSpPr>
            <a:cxnSpLocks/>
          </p:cNvCxnSpPr>
          <p:nvPr/>
        </p:nvCxnSpPr>
        <p:spPr>
          <a:xfrm>
            <a:off x="2219205" y="944645"/>
            <a:ext cx="6143006" cy="496871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C48E89B-5945-44A5-B6C6-B1C3F03222EB}"/>
              </a:ext>
            </a:extLst>
          </p:cNvPr>
          <p:cNvCxnSpPr>
            <a:cxnSpLocks/>
          </p:cNvCxnSpPr>
          <p:nvPr/>
        </p:nvCxnSpPr>
        <p:spPr>
          <a:xfrm>
            <a:off x="2219206" y="944645"/>
            <a:ext cx="8509754" cy="466979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E0523F6C-0A47-45FC-9E37-BAF6C20FA048}"/>
              </a:ext>
            </a:extLst>
          </p:cNvPr>
          <p:cNvSpPr txBox="1"/>
          <p:nvPr/>
        </p:nvSpPr>
        <p:spPr>
          <a:xfrm>
            <a:off x="636423" y="1846871"/>
            <a:ext cx="20724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>
                <a:solidFill>
                  <a:schemeClr val="accent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Propositional </a:t>
            </a:r>
          </a:p>
          <a:p>
            <a:pPr algn="r"/>
            <a:r>
              <a:rPr lang="en-US" sz="1400">
                <a:solidFill>
                  <a:schemeClr val="accent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Satisfiability Solving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52CC8DD-B84F-4E75-B97E-136CF7EAEF39}"/>
              </a:ext>
            </a:extLst>
          </p:cNvPr>
          <p:cNvSpPr txBox="1"/>
          <p:nvPr/>
        </p:nvSpPr>
        <p:spPr>
          <a:xfrm>
            <a:off x="702878" y="2347422"/>
            <a:ext cx="265252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>
                <a:latin typeface="Segoe UI" panose="020B0502040204020203" pitchFamily="34" charset="0"/>
                <a:cs typeface="Segoe UI" panose="020B0502040204020203" pitchFamily="34" charset="0"/>
              </a:rPr>
              <a:t>Breakthroughs in 2000s</a:t>
            </a:r>
          </a:p>
          <a:p>
            <a:pPr algn="r"/>
            <a:r>
              <a:rPr lang="en-US" sz="1400">
                <a:latin typeface="Segoe UI" panose="020B0502040204020203" pitchFamily="34" charset="0"/>
                <a:cs typeface="Segoe UI" panose="020B0502040204020203" pitchFamily="34" charset="0"/>
              </a:rPr>
              <a:t>Cheap </a:t>
            </a:r>
            <a:r>
              <a:rPr lang="en-US" sz="1400" i="1">
                <a:latin typeface="Segoe UI" panose="020B0502040204020203" pitchFamily="34" charset="0"/>
                <a:cs typeface="Segoe UI" panose="020B0502040204020203" pitchFamily="34" charset="0"/>
              </a:rPr>
              <a:t>local Inferences</a:t>
            </a:r>
          </a:p>
          <a:p>
            <a:pPr algn="r"/>
            <a:r>
              <a:rPr lang="en-US" sz="1400">
                <a:latin typeface="Segoe UI" panose="020B0502040204020203" pitchFamily="34" charset="0"/>
                <a:cs typeface="Segoe UI" panose="020B0502040204020203" pitchFamily="34" charset="0"/>
              </a:rPr>
              <a:t>Garbage collect useless clauses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9542E06-D5FA-49A6-BCD5-EB2387BEB24E}"/>
              </a:ext>
            </a:extLst>
          </p:cNvPr>
          <p:cNvSpPr txBox="1"/>
          <p:nvPr/>
        </p:nvSpPr>
        <p:spPr>
          <a:xfrm>
            <a:off x="2862809" y="3800095"/>
            <a:ext cx="231505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>
                <a:latin typeface="Segoe UI" panose="020B0502040204020203" pitchFamily="34" charset="0"/>
                <a:cs typeface="Segoe UI" panose="020B0502040204020203" pitchFamily="34" charset="0"/>
              </a:rPr>
              <a:t>Breakthroughs in 1960s</a:t>
            </a:r>
          </a:p>
          <a:p>
            <a:pPr algn="r"/>
            <a:r>
              <a:rPr lang="en-US" sz="1400">
                <a:latin typeface="Segoe UI" panose="020B0502040204020203" pitchFamily="34" charset="0"/>
                <a:cs typeface="Segoe UI" panose="020B0502040204020203" pitchFamily="34" charset="0"/>
              </a:rPr>
              <a:t>Harnessed since 1990s</a:t>
            </a:r>
          </a:p>
          <a:p>
            <a:pPr algn="r"/>
            <a:r>
              <a:rPr lang="en-US" sz="1400">
                <a:latin typeface="Segoe UI" panose="020B0502040204020203" pitchFamily="34" charset="0"/>
                <a:cs typeface="Segoe UI" panose="020B0502040204020203" pitchFamily="34" charset="0"/>
              </a:rPr>
              <a:t>LP:</a:t>
            </a:r>
            <a:r>
              <a:rPr lang="en-US" sz="1400" i="1">
                <a:latin typeface="Segoe UI" panose="020B0502040204020203" pitchFamily="34" charset="0"/>
                <a:cs typeface="Segoe UI" panose="020B0502040204020203" pitchFamily="34" charset="0"/>
              </a:rPr>
              <a:t> global Inferences</a:t>
            </a:r>
            <a:endParaRPr lang="en-US" sz="140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r"/>
            <a:r>
              <a:rPr lang="en-US" sz="1400">
                <a:latin typeface="Segoe UI" panose="020B0502040204020203" pitchFamily="34" charset="0"/>
                <a:cs typeface="Segoe UI" panose="020B0502040204020203" pitchFamily="34" charset="0"/>
              </a:rPr>
              <a:t>IP: Cuts, Branch and Bound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933CB49-2516-48B4-9B7E-FBBF8B2126F4}"/>
              </a:ext>
            </a:extLst>
          </p:cNvPr>
          <p:cNvSpPr txBox="1"/>
          <p:nvPr/>
        </p:nvSpPr>
        <p:spPr>
          <a:xfrm>
            <a:off x="4912921" y="5341929"/>
            <a:ext cx="229447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>
                <a:latin typeface="Segoe UI" panose="020B0502040204020203" pitchFamily="34" charset="0"/>
                <a:cs typeface="Segoe UI" panose="020B0502040204020203" pitchFamily="34" charset="0"/>
              </a:rPr>
              <a:t>Breakthroughs since 1990s</a:t>
            </a:r>
          </a:p>
          <a:p>
            <a:pPr algn="r"/>
            <a:r>
              <a:rPr lang="en-US" sz="1400">
                <a:latin typeface="Segoe UI" panose="020B0502040204020203" pitchFamily="34" charset="0"/>
                <a:cs typeface="Segoe UI" panose="020B0502040204020203" pitchFamily="34" charset="0"/>
              </a:rPr>
              <a:t>Powerful domain-tailored</a:t>
            </a:r>
          </a:p>
          <a:p>
            <a:pPr algn="r"/>
            <a:r>
              <a:rPr lang="en-US" sz="1400" i="1">
                <a:latin typeface="Segoe UI" panose="020B0502040204020203" pitchFamily="34" charset="0"/>
                <a:cs typeface="Segoe UI" panose="020B0502040204020203" pitchFamily="34" charset="0"/>
              </a:rPr>
              <a:t>global propagators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A3F10A5-72DF-4E9F-88D8-4253BC8492D7}"/>
              </a:ext>
            </a:extLst>
          </p:cNvPr>
          <p:cNvSpPr txBox="1"/>
          <p:nvPr/>
        </p:nvSpPr>
        <p:spPr>
          <a:xfrm>
            <a:off x="8475742" y="3121170"/>
            <a:ext cx="2621680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002060"/>
                </a:solidFill>
              </a:rPr>
              <a:t>       </a:t>
            </a:r>
            <a:r>
              <a:rPr lang="en-US" sz="1400">
                <a:latin typeface="Segoe UI" panose="020B0502040204020203" pitchFamily="34" charset="0"/>
                <a:cs typeface="Segoe UI" panose="020B0502040204020203" pitchFamily="34" charset="0"/>
              </a:rPr>
              <a:t>Breakthroughs late 2000s</a:t>
            </a:r>
          </a:p>
          <a:p>
            <a:r>
              <a:rPr lang="en-US" sz="1400">
                <a:latin typeface="Segoe UI" panose="020B0502040204020203" pitchFamily="34" charset="0"/>
                <a:cs typeface="Segoe UI" panose="020B0502040204020203" pitchFamily="34" charset="0"/>
              </a:rPr>
              <a:t>SAT + global inferences + </a:t>
            </a:r>
          </a:p>
          <a:p>
            <a:r>
              <a:rPr lang="en-US" sz="1400">
                <a:latin typeface="Segoe UI" panose="020B0502040204020203" pitchFamily="34" charset="0"/>
                <a:cs typeface="Segoe UI" panose="020B0502040204020203" pitchFamily="34" charset="0"/>
              </a:rPr>
              <a:t>global propagators 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920FE32-B5C5-4758-BDC3-827446917F13}"/>
              </a:ext>
            </a:extLst>
          </p:cNvPr>
          <p:cNvSpPr txBox="1"/>
          <p:nvPr/>
        </p:nvSpPr>
        <p:spPr>
          <a:xfrm>
            <a:off x="2744534" y="1931219"/>
            <a:ext cx="658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>
                <a:solidFill>
                  <a:schemeClr val="accent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SAT</a:t>
            </a: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DA0ACC14-34AD-4C87-ADDD-C0DE92E21F54}"/>
              </a:ext>
            </a:extLst>
          </p:cNvPr>
          <p:cNvCxnSpPr>
            <a:cxnSpLocks/>
          </p:cNvCxnSpPr>
          <p:nvPr/>
        </p:nvCxnSpPr>
        <p:spPr>
          <a:xfrm>
            <a:off x="2730598" y="1931025"/>
            <a:ext cx="0" cy="369526"/>
          </a:xfrm>
          <a:prstGeom prst="line">
            <a:avLst/>
          </a:prstGeom>
          <a:ln w="9525">
            <a:solidFill>
              <a:srgbClr val="0070C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72189147-08E7-4115-8ADF-D9E2B2BC5AB2}"/>
              </a:ext>
            </a:extLst>
          </p:cNvPr>
          <p:cNvSpPr txBox="1"/>
          <p:nvPr/>
        </p:nvSpPr>
        <p:spPr>
          <a:xfrm>
            <a:off x="2461819" y="3286931"/>
            <a:ext cx="20724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>
                <a:solidFill>
                  <a:srgbClr val="107C1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Mixed Integer</a:t>
            </a:r>
          </a:p>
          <a:p>
            <a:pPr algn="r"/>
            <a:r>
              <a:rPr lang="en-US" sz="1400">
                <a:solidFill>
                  <a:srgbClr val="107C1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Programming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F0DE7A6F-AFA7-4CCD-B326-6C110FB66298}"/>
              </a:ext>
            </a:extLst>
          </p:cNvPr>
          <p:cNvSpPr txBox="1"/>
          <p:nvPr/>
        </p:nvSpPr>
        <p:spPr>
          <a:xfrm>
            <a:off x="4534292" y="3401683"/>
            <a:ext cx="6403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>
                <a:solidFill>
                  <a:srgbClr val="107C1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MIP</a:t>
            </a:r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3BA500F6-0D7A-4FEC-8614-F066FC08387D}"/>
              </a:ext>
            </a:extLst>
          </p:cNvPr>
          <p:cNvCxnSpPr>
            <a:cxnSpLocks/>
          </p:cNvCxnSpPr>
          <p:nvPr/>
        </p:nvCxnSpPr>
        <p:spPr>
          <a:xfrm>
            <a:off x="4564852" y="3401489"/>
            <a:ext cx="0" cy="369526"/>
          </a:xfrm>
          <a:prstGeom prst="line">
            <a:avLst/>
          </a:prstGeom>
          <a:ln w="9525">
            <a:solidFill>
              <a:srgbClr val="107C1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EEF71EE6-960B-428B-A9E9-7B27309793AC}"/>
              </a:ext>
            </a:extLst>
          </p:cNvPr>
          <p:cNvSpPr txBox="1"/>
          <p:nvPr/>
        </p:nvSpPr>
        <p:spPr>
          <a:xfrm>
            <a:off x="4260196" y="4866875"/>
            <a:ext cx="2315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>
                <a:solidFill>
                  <a:srgbClr val="D83B0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Constraint </a:t>
            </a:r>
          </a:p>
          <a:p>
            <a:pPr algn="r"/>
            <a:r>
              <a:rPr lang="en-US" sz="1400">
                <a:solidFill>
                  <a:srgbClr val="D83B0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Programming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B8B847F4-614C-4219-8884-6083487D54AC}"/>
              </a:ext>
            </a:extLst>
          </p:cNvPr>
          <p:cNvSpPr txBox="1"/>
          <p:nvPr/>
        </p:nvSpPr>
        <p:spPr>
          <a:xfrm>
            <a:off x="6622677" y="4962248"/>
            <a:ext cx="584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>
                <a:solidFill>
                  <a:srgbClr val="D83B0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CP</a:t>
            </a: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8D167E5F-786D-43B3-BCB2-5BC549E2D004}"/>
              </a:ext>
            </a:extLst>
          </p:cNvPr>
          <p:cNvCxnSpPr>
            <a:cxnSpLocks/>
          </p:cNvCxnSpPr>
          <p:nvPr/>
        </p:nvCxnSpPr>
        <p:spPr>
          <a:xfrm>
            <a:off x="6608740" y="4962054"/>
            <a:ext cx="0" cy="369526"/>
          </a:xfrm>
          <a:prstGeom prst="line">
            <a:avLst/>
          </a:prstGeom>
          <a:ln w="9525">
            <a:solidFill>
              <a:srgbClr val="D83B0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4C42837B-1E27-4644-8F26-0D91AC3BA939}"/>
              </a:ext>
            </a:extLst>
          </p:cNvPr>
          <p:cNvSpPr txBox="1"/>
          <p:nvPr/>
        </p:nvSpPr>
        <p:spPr>
          <a:xfrm>
            <a:off x="9181387" y="3918639"/>
            <a:ext cx="20724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rgbClr val="7030A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Satisfiability Modulo Theories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13F15398-0005-4FB8-9764-CB68ED8C388A}"/>
              </a:ext>
            </a:extLst>
          </p:cNvPr>
          <p:cNvSpPr txBox="1"/>
          <p:nvPr/>
        </p:nvSpPr>
        <p:spPr>
          <a:xfrm>
            <a:off x="8492710" y="4013177"/>
            <a:ext cx="643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>
                <a:solidFill>
                  <a:srgbClr val="7030A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SMT</a:t>
            </a:r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1878913E-8266-4F22-A559-AB1D7299B419}"/>
              </a:ext>
            </a:extLst>
          </p:cNvPr>
          <p:cNvCxnSpPr>
            <a:cxnSpLocks/>
          </p:cNvCxnSpPr>
          <p:nvPr/>
        </p:nvCxnSpPr>
        <p:spPr>
          <a:xfrm>
            <a:off x="9158811" y="4012983"/>
            <a:ext cx="0" cy="369526"/>
          </a:xfrm>
          <a:prstGeom prst="line">
            <a:avLst/>
          </a:prstGeom>
          <a:ln w="9525">
            <a:solidFill>
              <a:srgbClr val="7030A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0" name="Picture 2" descr="Picture 2">
            <a:extLst>
              <a:ext uri="{FF2B5EF4-FFF2-40B4-BE49-F238E27FC236}">
                <a16:creationId xmlns:a16="http://schemas.microsoft.com/office/drawing/2014/main" id="{C14D4FDA-6DDB-4DF8-A580-AB935B80D9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3376" y="3222474"/>
            <a:ext cx="357426" cy="216095"/>
          </a:xfrm>
          <a:prstGeom prst="rect">
            <a:avLst/>
          </a:prstGeom>
          <a:ln w="12700">
            <a:miter lim="400000"/>
          </a:ln>
        </p:spPr>
      </p:pic>
      <p:sp>
        <p:nvSpPr>
          <p:cNvPr id="92" name="Rectangle 91">
            <a:extLst>
              <a:ext uri="{FF2B5EF4-FFF2-40B4-BE49-F238E27FC236}">
                <a16:creationId xmlns:a16="http://schemas.microsoft.com/office/drawing/2014/main" id="{9B15490A-89D2-4FF1-A085-DDB22BE3F21D}"/>
              </a:ext>
            </a:extLst>
          </p:cNvPr>
          <p:cNvSpPr/>
          <p:nvPr/>
        </p:nvSpPr>
        <p:spPr bwMode="auto">
          <a:xfrm>
            <a:off x="3560813" y="2110060"/>
            <a:ext cx="1527449" cy="657616"/>
          </a:xfrm>
          <a:prstGeom prst="rect">
            <a:avLst/>
          </a:prstGeom>
          <a:solidFill>
            <a:srgbClr val="FFFFFF"/>
          </a:solidFill>
          <a:ln>
            <a:solidFill>
              <a:srgbClr val="D2D2D2"/>
            </a:solidFill>
            <a:headEnd type="none" w="med" len="med"/>
            <a:tailEnd type="none" w="med" len="med"/>
          </a:ln>
          <a:effectLst>
            <a:outerShdw blurRad="254000" dist="50800" dir="2700000" sx="101000" sy="101000" algn="ctr" rotWithShape="0">
              <a:srgbClr val="000000">
                <a:alpha val="30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272AA0F8-9348-413D-A268-601AE163D2AE}"/>
              </a:ext>
            </a:extLst>
          </p:cNvPr>
          <p:cNvSpPr txBox="1"/>
          <p:nvPr/>
        </p:nvSpPr>
        <p:spPr>
          <a:xfrm>
            <a:off x="3586959" y="2216615"/>
            <a:ext cx="1501302" cy="464743"/>
          </a:xfrm>
          <a:prstGeom prst="rect">
            <a:avLst/>
          </a:prstGeom>
          <a:noFill/>
        </p:spPr>
        <p:txBody>
          <a:bodyPr wrap="square" lIns="0" tIns="0" rIns="0" bIns="0" rtlCol="0" anchor="ctr" anchorCtr="1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4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Hardware Design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4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Automation</a:t>
            </a:r>
            <a:endParaRPr lang="en-US" sz="200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16DC18F6-100E-4225-8B94-7CE44B5C8CD4}"/>
              </a:ext>
            </a:extLst>
          </p:cNvPr>
          <p:cNvSpPr/>
          <p:nvPr/>
        </p:nvSpPr>
        <p:spPr bwMode="auto">
          <a:xfrm>
            <a:off x="5486687" y="3918639"/>
            <a:ext cx="1527449" cy="657616"/>
          </a:xfrm>
          <a:prstGeom prst="rect">
            <a:avLst/>
          </a:prstGeom>
          <a:solidFill>
            <a:srgbClr val="FFFFFF"/>
          </a:solidFill>
          <a:ln>
            <a:solidFill>
              <a:srgbClr val="D2D2D2"/>
            </a:solidFill>
            <a:headEnd type="none" w="med" len="med"/>
            <a:tailEnd type="none" w="med" len="med"/>
          </a:ln>
          <a:effectLst>
            <a:outerShdw blurRad="254000" dist="50800" dir="2700000" sx="101000" sy="101000" algn="ctr" rotWithShape="0">
              <a:srgbClr val="000000">
                <a:alpha val="30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F0E3799A-4E33-4848-A615-8140E9090104}"/>
              </a:ext>
            </a:extLst>
          </p:cNvPr>
          <p:cNvSpPr txBox="1"/>
          <p:nvPr/>
        </p:nvSpPr>
        <p:spPr>
          <a:xfrm>
            <a:off x="5486686" y="4016988"/>
            <a:ext cx="1527449" cy="464743"/>
          </a:xfrm>
          <a:prstGeom prst="rect">
            <a:avLst/>
          </a:prstGeom>
          <a:noFill/>
        </p:spPr>
        <p:txBody>
          <a:bodyPr wrap="square" lIns="0" tIns="0" rIns="0" bIns="0" rtlCol="0" anchor="ctr" anchorCtr="1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4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Operations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4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Research</a:t>
            </a:r>
            <a:endParaRPr lang="en-US" sz="200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519345D0-FD45-4EDE-BFB0-D29803251C9F}"/>
              </a:ext>
            </a:extLst>
          </p:cNvPr>
          <p:cNvSpPr/>
          <p:nvPr/>
        </p:nvSpPr>
        <p:spPr bwMode="auto">
          <a:xfrm>
            <a:off x="9395731" y="4633246"/>
            <a:ext cx="1527449" cy="657616"/>
          </a:xfrm>
          <a:prstGeom prst="rect">
            <a:avLst/>
          </a:prstGeom>
          <a:solidFill>
            <a:srgbClr val="FFFFFF"/>
          </a:solidFill>
          <a:ln>
            <a:solidFill>
              <a:srgbClr val="D2D2D2"/>
            </a:solidFill>
            <a:headEnd type="none" w="med" len="med"/>
            <a:tailEnd type="none" w="med" len="med"/>
          </a:ln>
          <a:effectLst>
            <a:outerShdw blurRad="254000" dist="50800" dir="2700000" sx="101000" sy="101000" algn="ctr" rotWithShape="0">
              <a:srgbClr val="000000">
                <a:alpha val="30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EB177E62-7D51-41C8-AF6A-26C0500E0FB8}"/>
              </a:ext>
            </a:extLst>
          </p:cNvPr>
          <p:cNvSpPr txBox="1"/>
          <p:nvPr/>
        </p:nvSpPr>
        <p:spPr>
          <a:xfrm>
            <a:off x="9395730" y="4770068"/>
            <a:ext cx="1527449" cy="387798"/>
          </a:xfrm>
          <a:prstGeom prst="rect">
            <a:avLst/>
          </a:prstGeom>
          <a:noFill/>
        </p:spPr>
        <p:txBody>
          <a:bodyPr wrap="square" lIns="0" tIns="0" rIns="0" bIns="0" rtlCol="0" anchor="ctr" anchorCtr="1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4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Software Development +…</a:t>
            </a:r>
            <a:endParaRPr lang="en-US" sz="200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000FC029-B08E-49C2-8A85-EB4903CB0300}"/>
              </a:ext>
            </a:extLst>
          </p:cNvPr>
          <p:cNvSpPr/>
          <p:nvPr/>
        </p:nvSpPr>
        <p:spPr bwMode="auto">
          <a:xfrm rot="19427698">
            <a:off x="6873002" y="3989235"/>
            <a:ext cx="1693513" cy="1006520"/>
          </a:xfrm>
          <a:prstGeom prst="rightArrow">
            <a:avLst/>
          </a:prstGeom>
          <a:solidFill>
            <a:schemeClr val="accent1">
              <a:alpha val="34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CP-SAT</a:t>
            </a:r>
          </a:p>
        </p:txBody>
      </p:sp>
      <p:sp>
        <p:nvSpPr>
          <p:cNvPr id="5" name="Arrow: Left 4">
            <a:extLst>
              <a:ext uri="{FF2B5EF4-FFF2-40B4-BE49-F238E27FC236}">
                <a16:creationId xmlns:a16="http://schemas.microsoft.com/office/drawing/2014/main" id="{893A19E6-BFDC-41BE-9AB1-52158363EAA5}"/>
              </a:ext>
            </a:extLst>
          </p:cNvPr>
          <p:cNvSpPr/>
          <p:nvPr/>
        </p:nvSpPr>
        <p:spPr bwMode="auto">
          <a:xfrm rot="19330817">
            <a:off x="7223267" y="4524646"/>
            <a:ext cx="1648708" cy="1093749"/>
          </a:xfrm>
          <a:prstGeom prst="leftArrow">
            <a:avLst/>
          </a:prstGeom>
          <a:solidFill>
            <a:schemeClr val="accent1">
              <a:alpha val="49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Z3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71700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7B3FCC-E197-D299-D23D-164A692D3A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But, what about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D06367-494E-5BFE-3F66-4A3BC348D7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0304" y="574159"/>
            <a:ext cx="1952958" cy="1952958"/>
          </a:xfrm>
          <a:prstGeom prst="rect">
            <a:avLst/>
          </a:prstGeom>
        </p:spPr>
      </p:pic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91AF219F-04E4-E091-0B26-0E7FCB224C11}"/>
              </a:ext>
            </a:extLst>
          </p:cNvPr>
          <p:cNvSpPr/>
          <p:nvPr/>
        </p:nvSpPr>
        <p:spPr>
          <a:xfrm>
            <a:off x="7344622" y="1812030"/>
            <a:ext cx="1405974" cy="715087"/>
          </a:xfrm>
          <a:prstGeom prst="wedgeRoundRectCallout">
            <a:avLst>
              <a:gd name="adj1" fmla="val 142495"/>
              <a:gd name="adj2" fmla="val -97893"/>
              <a:gd name="adj3" fmla="val 16667"/>
            </a:avLst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hangingPunct="0"/>
            <a:r>
              <a:rPr lang="en-US" sz="3600" dirty="0"/>
              <a:t>LEAN?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AA93E85-75DE-0431-CACF-8C207B85F3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6346" y="2736151"/>
            <a:ext cx="1969000" cy="1751086"/>
          </a:xfrm>
          <a:prstGeom prst="rect">
            <a:avLst/>
          </a:prstGeom>
        </p:spPr>
      </p:pic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4675889C-A032-9B44-E1DA-E2CC020B96A7}"/>
              </a:ext>
            </a:extLst>
          </p:cNvPr>
          <p:cNvSpPr/>
          <p:nvPr/>
        </p:nvSpPr>
        <p:spPr>
          <a:xfrm>
            <a:off x="6326372" y="3429000"/>
            <a:ext cx="2629786" cy="715087"/>
          </a:xfrm>
          <a:prstGeom prst="wedgeRoundRectCallout">
            <a:avLst>
              <a:gd name="adj1" fmla="val 91382"/>
              <a:gd name="adj2" fmla="val -64724"/>
              <a:gd name="adj3" fmla="val 16667"/>
            </a:avLst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hangingPunct="0"/>
            <a:r>
              <a:rPr lang="en-US" sz="3600" dirty="0" err="1"/>
              <a:t>AutoActive</a:t>
            </a:r>
            <a:r>
              <a:rPr lang="en-US" sz="3600" dirty="0"/>
              <a:t>?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72E4587-510F-E013-C4FE-B15066ACD67E}"/>
              </a:ext>
            </a:extLst>
          </p:cNvPr>
          <p:cNvSpPr/>
          <p:nvPr/>
        </p:nvSpPr>
        <p:spPr>
          <a:xfrm>
            <a:off x="838200" y="2705657"/>
            <a:ext cx="2133599" cy="708991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Stanford Pascal Verifier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012C6B9-8AFF-B5F9-2BC6-52F82108887C}"/>
              </a:ext>
            </a:extLst>
          </p:cNvPr>
          <p:cNvSpPr/>
          <p:nvPr/>
        </p:nvSpPr>
        <p:spPr>
          <a:xfrm>
            <a:off x="3436087" y="2676208"/>
            <a:ext cx="2133599" cy="708991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NQTHM, ACL2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457E76C-241B-35B5-5BF9-A946DD73B38D}"/>
              </a:ext>
            </a:extLst>
          </p:cNvPr>
          <p:cNvSpPr/>
          <p:nvPr/>
        </p:nvSpPr>
        <p:spPr>
          <a:xfrm>
            <a:off x="3436087" y="3721671"/>
            <a:ext cx="2133599" cy="708991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EHDM, PVS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7AFAF1E-6ECD-FDC4-538E-29700A098D88}"/>
              </a:ext>
            </a:extLst>
          </p:cNvPr>
          <p:cNvSpPr/>
          <p:nvPr/>
        </p:nvSpPr>
        <p:spPr>
          <a:xfrm>
            <a:off x="838200" y="3756567"/>
            <a:ext cx="2133599" cy="708991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ESC/Simplify, </a:t>
            </a:r>
            <a:r>
              <a:rPr lang="en-US" dirty="0" err="1">
                <a:solidFill>
                  <a:schemeClr val="tx1"/>
                </a:solidFill>
              </a:rPr>
              <a:t>STeP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A742E65-12B9-CCE4-FAF9-B1756DAB7D98}"/>
              </a:ext>
            </a:extLst>
          </p:cNvPr>
          <p:cNvSpPr/>
          <p:nvPr/>
        </p:nvSpPr>
        <p:spPr>
          <a:xfrm>
            <a:off x="838200" y="4827184"/>
            <a:ext cx="2133599" cy="708991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Boogie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456BDFD-A0A2-85B8-6ECB-C6A4F6066F84}"/>
              </a:ext>
            </a:extLst>
          </p:cNvPr>
          <p:cNvSpPr/>
          <p:nvPr/>
        </p:nvSpPr>
        <p:spPr>
          <a:xfrm>
            <a:off x="3436087" y="4792288"/>
            <a:ext cx="2133599" cy="708991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Isabelle, Coq Hammers</a:t>
            </a:r>
            <a:endParaRPr lang="en-US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63A2606-88DD-2B6A-07BC-15ABDB6A28F0}"/>
              </a:ext>
            </a:extLst>
          </p:cNvPr>
          <p:cNvCxnSpPr>
            <a:stCxn id="10" idx="2"/>
            <a:endCxn id="13" idx="0"/>
          </p:cNvCxnSpPr>
          <p:nvPr/>
        </p:nvCxnSpPr>
        <p:spPr>
          <a:xfrm>
            <a:off x="1905000" y="3414648"/>
            <a:ext cx="0" cy="3419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EA6E80D-6ACA-D6BA-85D4-D32E83459CAD}"/>
              </a:ext>
            </a:extLst>
          </p:cNvPr>
          <p:cNvCxnSpPr/>
          <p:nvPr/>
        </p:nvCxnSpPr>
        <p:spPr>
          <a:xfrm flipH="1">
            <a:off x="1904998" y="4492289"/>
            <a:ext cx="1" cy="3364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3FE81F3-D6E9-2FC2-A1B8-1A0611B9F127}"/>
              </a:ext>
            </a:extLst>
          </p:cNvPr>
          <p:cNvCxnSpPr/>
          <p:nvPr/>
        </p:nvCxnSpPr>
        <p:spPr>
          <a:xfrm flipH="1">
            <a:off x="4429661" y="3397776"/>
            <a:ext cx="1" cy="3364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A535818-A919-27F7-A1F8-0EC6A0FE45EE}"/>
              </a:ext>
            </a:extLst>
          </p:cNvPr>
          <p:cNvCxnSpPr/>
          <p:nvPr/>
        </p:nvCxnSpPr>
        <p:spPr>
          <a:xfrm flipH="1">
            <a:off x="4429661" y="4400168"/>
            <a:ext cx="1" cy="3364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584EBEAE-B514-7A72-D7A9-7735E162C2C7}"/>
              </a:ext>
            </a:extLst>
          </p:cNvPr>
          <p:cNvSpPr/>
          <p:nvPr/>
        </p:nvSpPr>
        <p:spPr>
          <a:xfrm>
            <a:off x="2674087" y="5897801"/>
            <a:ext cx="2133599" cy="708991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Imandra</a:t>
            </a:r>
            <a:r>
              <a:rPr lang="en-US" dirty="0">
                <a:solidFill>
                  <a:schemeClr val="tx1"/>
                </a:solidFill>
              </a:rPr>
              <a:t>, ….</a:t>
            </a:r>
            <a:endParaRPr lang="en-US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F748DBC-A31C-EDC7-9905-57CB619A2BC3}"/>
              </a:ext>
            </a:extLst>
          </p:cNvPr>
          <p:cNvCxnSpPr>
            <a:cxnSpLocks/>
            <a:stCxn id="15" idx="2"/>
            <a:endCxn id="21" idx="0"/>
          </p:cNvCxnSpPr>
          <p:nvPr/>
        </p:nvCxnSpPr>
        <p:spPr>
          <a:xfrm flipH="1">
            <a:off x="3740887" y="5501279"/>
            <a:ext cx="762000" cy="3965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90CC34B-D552-F039-0FEE-B007330A007A}"/>
              </a:ext>
            </a:extLst>
          </p:cNvPr>
          <p:cNvSpPr txBox="1"/>
          <p:nvPr/>
        </p:nvSpPr>
        <p:spPr>
          <a:xfrm>
            <a:off x="406398" y="1787378"/>
            <a:ext cx="29972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Program Verification 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using SMT</a:t>
            </a:r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E69BAC4-C8FF-7329-01F8-269A3A09CCA7}"/>
              </a:ext>
            </a:extLst>
          </p:cNvPr>
          <p:cNvSpPr txBox="1"/>
          <p:nvPr/>
        </p:nvSpPr>
        <p:spPr>
          <a:xfrm>
            <a:off x="2931061" y="1753348"/>
            <a:ext cx="29972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Proof assistants </a:t>
            </a:r>
          </a:p>
          <a:p>
            <a:pPr algn="ctr"/>
            <a:r>
              <a:rPr lang="en-US" dirty="0"/>
              <a:t>using SMT</a:t>
            </a:r>
          </a:p>
        </p:txBody>
      </p:sp>
    </p:spTree>
    <p:extLst>
      <p:ext uri="{BB962C8B-B14F-4D97-AF65-F5344CB8AC3E}">
        <p14:creationId xmlns:p14="http://schemas.microsoft.com/office/powerpoint/2010/main" val="363637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21" grpId="0" animBg="1"/>
      <p:bldP spid="25" grpId="0"/>
      <p:bldP spid="26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40A618A5-A881-926A-4EBB-FC1252C4AB0C}"/>
              </a:ext>
            </a:extLst>
          </p:cNvPr>
          <p:cNvGrpSpPr/>
          <p:nvPr/>
        </p:nvGrpSpPr>
        <p:grpSpPr>
          <a:xfrm>
            <a:off x="426334" y="564006"/>
            <a:ext cx="5535808" cy="6073378"/>
            <a:chOff x="973819" y="682033"/>
            <a:chExt cx="5535808" cy="6073378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11203E45-7A43-87CA-05D6-62B140FA5EF7}"/>
                </a:ext>
              </a:extLst>
            </p:cNvPr>
            <p:cNvGrpSpPr/>
            <p:nvPr/>
          </p:nvGrpSpPr>
          <p:grpSpPr>
            <a:xfrm>
              <a:off x="973819" y="682033"/>
              <a:ext cx="5535808" cy="5105280"/>
              <a:chOff x="319610" y="1192721"/>
              <a:chExt cx="5535808" cy="5105280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A1AB4AFC-7598-835D-925D-A061B06B45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319610" y="1192721"/>
                <a:ext cx="5535808" cy="1525472"/>
              </a:xfrm>
              <a:prstGeom prst="rect">
                <a:avLst/>
              </a:prstGeom>
            </p:spPr>
          </p:pic>
          <p:pic>
            <p:nvPicPr>
              <p:cNvPr id="1026" name="Picture 2" descr="PDF] The Dynamic Geometry of Interaction Machine: A Call-by-need Graph  Rewriter | Semantic Scholar">
                <a:extLst>
                  <a:ext uri="{FF2B5EF4-FFF2-40B4-BE49-F238E27FC236}">
                    <a16:creationId xmlns:a16="http://schemas.microsoft.com/office/drawing/2014/main" id="{F736CBE1-5F3C-5464-3F66-8A096320A4F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8370" y="2772856"/>
                <a:ext cx="4991507" cy="35251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7B5DC1C2-6F82-4FEC-1546-4E43FD43392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045654" y="3819877"/>
              <a:ext cx="5113511" cy="2935534"/>
            </a:xfrm>
            <a:prstGeom prst="rect">
              <a:avLst/>
            </a:prstGeom>
          </p:spPr>
        </p:pic>
      </p:grpSp>
      <p:pic>
        <p:nvPicPr>
          <p:cNvPr id="7" name="Picture 6" descr="A rainbow in the sky&#10;&#10;Description automatically generated with medium confidence">
            <a:extLst>
              <a:ext uri="{FF2B5EF4-FFF2-40B4-BE49-F238E27FC236}">
                <a16:creationId xmlns:a16="http://schemas.microsoft.com/office/drawing/2014/main" id="{C742F457-9558-8D76-2002-D3FAAF2241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 rot="16200000">
            <a:off x="5670298" y="329473"/>
            <a:ext cx="6327672" cy="610995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9677E2C-8EF8-DE89-F3A1-6D3F4B3BD50A}"/>
              </a:ext>
            </a:extLst>
          </p:cNvPr>
          <p:cNvSpPr/>
          <p:nvPr/>
        </p:nvSpPr>
        <p:spPr>
          <a:xfrm>
            <a:off x="6906278" y="1206830"/>
            <a:ext cx="1895061" cy="708991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KISS (2004)</a:t>
            </a:r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66CDCBC-DA3F-5545-CF16-1AA7A2E1C90A}"/>
              </a:ext>
            </a:extLst>
          </p:cNvPr>
          <p:cNvSpPr/>
          <p:nvPr/>
        </p:nvSpPr>
        <p:spPr>
          <a:xfrm>
            <a:off x="3217446" y="2397376"/>
            <a:ext cx="1895061" cy="708991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F* (2012)</a:t>
            </a:r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C5A005B-5AB9-E843-5E51-D41A5312BA6B}"/>
              </a:ext>
            </a:extLst>
          </p:cNvPr>
          <p:cNvSpPr/>
          <p:nvPr/>
        </p:nvSpPr>
        <p:spPr>
          <a:xfrm>
            <a:off x="7856934" y="4089323"/>
            <a:ext cx="1865611" cy="611523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CIVL (2015)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7567193-3D22-0BD9-4A8F-133F9BE96C1B}"/>
              </a:ext>
            </a:extLst>
          </p:cNvPr>
          <p:cNvSpPr/>
          <p:nvPr/>
        </p:nvSpPr>
        <p:spPr>
          <a:xfrm>
            <a:off x="8001608" y="5113714"/>
            <a:ext cx="1895061" cy="555572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VeriSol (2018)</a:t>
            </a:r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E5EA6F7-0B1F-E590-50D3-3DD8D1719988}"/>
              </a:ext>
            </a:extLst>
          </p:cNvPr>
          <p:cNvSpPr/>
          <p:nvPr/>
        </p:nvSpPr>
        <p:spPr>
          <a:xfrm>
            <a:off x="3146067" y="5043601"/>
            <a:ext cx="1895061" cy="708991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Steel (2020)</a:t>
            </a:r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522D082-13DC-DEBF-4B25-83CDA6036B8C}"/>
              </a:ext>
            </a:extLst>
          </p:cNvPr>
          <p:cNvSpPr/>
          <p:nvPr/>
        </p:nvSpPr>
        <p:spPr>
          <a:xfrm>
            <a:off x="9924402" y="2164542"/>
            <a:ext cx="1860616" cy="708991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VCC (2009)</a:t>
            </a:r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193E2C5-5FB1-6698-231B-139CE20F85AB}"/>
              </a:ext>
            </a:extLst>
          </p:cNvPr>
          <p:cNvSpPr txBox="1"/>
          <p:nvPr/>
        </p:nvSpPr>
        <p:spPr>
          <a:xfrm>
            <a:off x="1563192" y="-88592"/>
            <a:ext cx="92915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Systems Code Verification: Type theory vs Floyd-Hoare-Dijkstra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8E3FC3B-978C-7E0E-2D07-41C6E84C0CF5}"/>
              </a:ext>
            </a:extLst>
          </p:cNvPr>
          <p:cNvSpPr/>
          <p:nvPr/>
        </p:nvSpPr>
        <p:spPr>
          <a:xfrm>
            <a:off x="3217446" y="1560027"/>
            <a:ext cx="1895061" cy="708991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F7 (2007)</a:t>
            </a:r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3A40633-3C12-C523-48C0-2BFEA66FADA8}"/>
              </a:ext>
            </a:extLst>
          </p:cNvPr>
          <p:cNvSpPr/>
          <p:nvPr/>
        </p:nvSpPr>
        <p:spPr>
          <a:xfrm>
            <a:off x="684722" y="5828040"/>
            <a:ext cx="1895061" cy="708991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Verus (2022)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DAEB78C-A187-63C5-370E-27884FB996CD}"/>
              </a:ext>
            </a:extLst>
          </p:cNvPr>
          <p:cNvSpPr/>
          <p:nvPr/>
        </p:nvSpPr>
        <p:spPr>
          <a:xfrm>
            <a:off x="583005" y="4878592"/>
            <a:ext cx="4633085" cy="1785671"/>
          </a:xfrm>
          <a:prstGeom prst="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644E576-BAF8-81D9-8862-185793C2DB04}"/>
              </a:ext>
            </a:extLst>
          </p:cNvPr>
          <p:cNvSpPr/>
          <p:nvPr/>
        </p:nvSpPr>
        <p:spPr>
          <a:xfrm>
            <a:off x="684722" y="4943226"/>
            <a:ext cx="1895061" cy="708991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SLAyer (2008)</a:t>
            </a:r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B49BFC3-153F-4C3D-6DB5-9FFCC9E7F7F2}"/>
              </a:ext>
            </a:extLst>
          </p:cNvPr>
          <p:cNvSpPr/>
          <p:nvPr/>
        </p:nvSpPr>
        <p:spPr>
          <a:xfrm>
            <a:off x="669225" y="4104593"/>
            <a:ext cx="1895061" cy="596253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Verona (2022)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8188857-DABD-5C0A-4C71-6964B510EA32}"/>
              </a:ext>
            </a:extLst>
          </p:cNvPr>
          <p:cNvSpPr/>
          <p:nvPr/>
        </p:nvSpPr>
        <p:spPr>
          <a:xfrm>
            <a:off x="5265581" y="5491754"/>
            <a:ext cx="1895061" cy="555572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Armada (2020)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03041E4-D368-D691-177C-2F53B6F5D6DC}"/>
              </a:ext>
            </a:extLst>
          </p:cNvPr>
          <p:cNvSpPr/>
          <p:nvPr/>
        </p:nvSpPr>
        <p:spPr>
          <a:xfrm>
            <a:off x="9896628" y="3103490"/>
            <a:ext cx="1895061" cy="708991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Chalice (2010)</a:t>
            </a:r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D55966D-A5CC-DF68-1B26-0D04AFD4D828}"/>
              </a:ext>
            </a:extLst>
          </p:cNvPr>
          <p:cNvSpPr/>
          <p:nvPr/>
        </p:nvSpPr>
        <p:spPr>
          <a:xfrm>
            <a:off x="9907645" y="4089323"/>
            <a:ext cx="1895061" cy="628113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Viper (2016)</a:t>
            </a:r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152D55D-36A6-3F40-116F-BA19619EF704}"/>
              </a:ext>
            </a:extLst>
          </p:cNvPr>
          <p:cNvSpPr txBox="1"/>
          <p:nvPr/>
        </p:nvSpPr>
        <p:spPr>
          <a:xfrm>
            <a:off x="2576713" y="6298001"/>
            <a:ext cx="2610197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r"/>
            <a:r>
              <a:rPr lang="en-US">
                <a:solidFill>
                  <a:schemeClr val="accent2">
                    <a:lumMod val="75000"/>
                  </a:schemeClr>
                </a:solidFill>
              </a:rPr>
              <a:t>Separation Logic (1999)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9B12362-2E42-B0D4-AACD-0C62CA0D2DE7}"/>
              </a:ext>
            </a:extLst>
          </p:cNvPr>
          <p:cNvSpPr/>
          <p:nvPr/>
        </p:nvSpPr>
        <p:spPr>
          <a:xfrm>
            <a:off x="6130445" y="2164542"/>
            <a:ext cx="1860616" cy="708991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HAVOC (2010)</a:t>
            </a:r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55B0905-7BDC-E40F-C2E4-D92C5DFAF591}"/>
              </a:ext>
            </a:extLst>
          </p:cNvPr>
          <p:cNvSpPr/>
          <p:nvPr/>
        </p:nvSpPr>
        <p:spPr>
          <a:xfrm>
            <a:off x="9896628" y="227906"/>
            <a:ext cx="1860616" cy="708991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dbl">
                <a:solidFill>
                  <a:schemeClr val="accent2">
                    <a:lumMod val="50000"/>
                  </a:schemeClr>
                </a:solidFill>
                <a:latin typeface="STCaiyun" panose="020B0503020204020204" pitchFamily="2" charset="-122"/>
                <a:ea typeface="STCaiyun" panose="020B0503020204020204" pitchFamily="2" charset="-122"/>
              </a:rPr>
              <a:t>Boogie </a:t>
            </a:r>
            <a:r>
              <a:rPr lang="en-US">
                <a:solidFill>
                  <a:schemeClr val="tx1"/>
                </a:solidFill>
              </a:rPr>
              <a:t>(2004)</a:t>
            </a:r>
            <a:r>
              <a:rPr lang="en-US" u="dbl">
                <a:solidFill>
                  <a:schemeClr val="accent2">
                    <a:lumMod val="50000"/>
                  </a:schemeClr>
                </a:solidFill>
                <a:latin typeface="STCaiyun" panose="020B0503020204020204" pitchFamily="2" charset="-122"/>
                <a:ea typeface="STCaiyun" panose="020B0503020204020204" pitchFamily="2" charset="-122"/>
              </a:rPr>
              <a:t> 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C14D778-7F92-2D0F-D038-50AED55B853C}"/>
              </a:ext>
            </a:extLst>
          </p:cNvPr>
          <p:cNvSpPr/>
          <p:nvPr/>
        </p:nvSpPr>
        <p:spPr>
          <a:xfrm>
            <a:off x="556830" y="320969"/>
            <a:ext cx="1895061" cy="708991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FP &amp; Logics</a:t>
            </a:r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486A597-20D6-7051-56D0-546E5164E659}"/>
              </a:ext>
            </a:extLst>
          </p:cNvPr>
          <p:cNvSpPr/>
          <p:nvPr/>
        </p:nvSpPr>
        <p:spPr>
          <a:xfrm>
            <a:off x="1022172" y="3267128"/>
            <a:ext cx="1895061" cy="708991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EverCrypt (2019)</a:t>
            </a:r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5DD793A-1B42-1D61-F0BD-8117F9F2F0CE}"/>
              </a:ext>
            </a:extLst>
          </p:cNvPr>
          <p:cNvSpPr/>
          <p:nvPr/>
        </p:nvSpPr>
        <p:spPr>
          <a:xfrm>
            <a:off x="3183044" y="3277237"/>
            <a:ext cx="1895061" cy="708991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EverParse (2019)</a:t>
            </a:r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3BC906D-C99A-755A-58DF-A065C9219AAF}"/>
              </a:ext>
            </a:extLst>
          </p:cNvPr>
          <p:cNvSpPr/>
          <p:nvPr/>
        </p:nvSpPr>
        <p:spPr>
          <a:xfrm>
            <a:off x="1024002" y="2379697"/>
            <a:ext cx="1895061" cy="708991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Vale (2017)</a:t>
            </a:r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F77E892-F22E-3714-10A9-23E7ACB0AF90}"/>
              </a:ext>
            </a:extLst>
          </p:cNvPr>
          <p:cNvSpPr/>
          <p:nvPr/>
        </p:nvSpPr>
        <p:spPr>
          <a:xfrm>
            <a:off x="3224252" y="694076"/>
            <a:ext cx="1895061" cy="708991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F# (2001)</a:t>
            </a:r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E85E441-5A11-11E3-C66A-111664F4B850}"/>
              </a:ext>
            </a:extLst>
          </p:cNvPr>
          <p:cNvSpPr/>
          <p:nvPr/>
        </p:nvSpPr>
        <p:spPr>
          <a:xfrm>
            <a:off x="5811701" y="4089323"/>
            <a:ext cx="1895061" cy="621795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Ironfleet (2015)</a:t>
            </a:r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AB330BBE-E042-E66C-B63F-1EB10A9C18A7}"/>
              </a:ext>
            </a:extLst>
          </p:cNvPr>
          <p:cNvSpPr/>
          <p:nvPr/>
        </p:nvSpPr>
        <p:spPr>
          <a:xfrm>
            <a:off x="9397696" y="1233018"/>
            <a:ext cx="1895061" cy="708991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Spec# (2004)</a:t>
            </a:r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B6C092BE-684C-D037-BDCE-4694D4CA1BE3}"/>
              </a:ext>
            </a:extLst>
          </p:cNvPr>
          <p:cNvSpPr/>
          <p:nvPr/>
        </p:nvSpPr>
        <p:spPr>
          <a:xfrm>
            <a:off x="556831" y="1630843"/>
            <a:ext cx="1895061" cy="708991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Verve (2010)</a:t>
            </a:r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B997B6F-9FBC-37C5-9234-784301A4C092}"/>
              </a:ext>
            </a:extLst>
          </p:cNvPr>
          <p:cNvSpPr/>
          <p:nvPr/>
        </p:nvSpPr>
        <p:spPr>
          <a:xfrm>
            <a:off x="7856934" y="3110297"/>
            <a:ext cx="1860616" cy="708991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Dafny (2010)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831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9F38788-77CB-04D3-4A6F-162735968D9A}"/>
              </a:ext>
            </a:extLst>
          </p:cNvPr>
          <p:cNvCxnSpPr>
            <a:cxnSpLocks/>
            <a:stCxn id="9" idx="2"/>
            <a:endCxn id="3" idx="3"/>
          </p:cNvCxnSpPr>
          <p:nvPr/>
        </p:nvCxnSpPr>
        <p:spPr>
          <a:xfrm flipH="1">
            <a:off x="8323735" y="3378238"/>
            <a:ext cx="2270965" cy="3257176"/>
          </a:xfrm>
          <a:prstGeom prst="line">
            <a:avLst/>
          </a:prstGeom>
          <a:ln w="571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C578495-B3F9-9E84-4E6F-61F68CEDCF75}"/>
              </a:ext>
            </a:extLst>
          </p:cNvPr>
          <p:cNvCxnSpPr>
            <a:cxnSpLocks/>
            <a:stCxn id="3" idx="1"/>
            <a:endCxn id="6" idx="6"/>
          </p:cNvCxnSpPr>
          <p:nvPr/>
        </p:nvCxnSpPr>
        <p:spPr>
          <a:xfrm flipH="1" flipV="1">
            <a:off x="1673255" y="1655301"/>
            <a:ext cx="3774693" cy="4980113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Connector 185">
            <a:extLst>
              <a:ext uri="{FF2B5EF4-FFF2-40B4-BE49-F238E27FC236}">
                <a16:creationId xmlns:a16="http://schemas.microsoft.com/office/drawing/2014/main" id="{260904C0-1DDD-4A6A-B149-F7A0B09706C7}"/>
              </a:ext>
            </a:extLst>
          </p:cNvPr>
          <p:cNvCxnSpPr>
            <a:cxnSpLocks/>
            <a:stCxn id="9" idx="2"/>
            <a:endCxn id="34" idx="3"/>
          </p:cNvCxnSpPr>
          <p:nvPr/>
        </p:nvCxnSpPr>
        <p:spPr>
          <a:xfrm flipH="1">
            <a:off x="6584865" y="3378238"/>
            <a:ext cx="4009835" cy="292387"/>
          </a:xfrm>
          <a:prstGeom prst="line">
            <a:avLst/>
          </a:prstGeom>
          <a:ln w="571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12AC5EAD-D76D-463D-8B55-00F6C7B0CF06}"/>
              </a:ext>
            </a:extLst>
          </p:cNvPr>
          <p:cNvSpPr/>
          <p:nvPr/>
        </p:nvSpPr>
        <p:spPr>
          <a:xfrm>
            <a:off x="256285" y="1379585"/>
            <a:ext cx="1416970" cy="551432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Dafny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DC29448-B71C-4B2F-ABC5-9B60C32259C0}"/>
              </a:ext>
            </a:extLst>
          </p:cNvPr>
          <p:cNvSpPr/>
          <p:nvPr/>
        </p:nvSpPr>
        <p:spPr>
          <a:xfrm>
            <a:off x="9198845" y="136241"/>
            <a:ext cx="1717118" cy="10187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err="1"/>
              <a:t>IsabelleHOL</a:t>
            </a:r>
            <a:endParaRPr lang="en-US" sz="240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A2CB578-F604-4B6B-AABA-0042F9571CDC}"/>
              </a:ext>
            </a:extLst>
          </p:cNvPr>
          <p:cNvSpPr/>
          <p:nvPr/>
        </p:nvSpPr>
        <p:spPr>
          <a:xfrm>
            <a:off x="10594700" y="3102522"/>
            <a:ext cx="1416970" cy="5514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Coq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0A41E7F-9E12-4BE1-B624-7E3EEEC374CD}"/>
              </a:ext>
            </a:extLst>
          </p:cNvPr>
          <p:cNvSpPr/>
          <p:nvPr/>
        </p:nvSpPr>
        <p:spPr>
          <a:xfrm>
            <a:off x="159366" y="3248715"/>
            <a:ext cx="1214545" cy="5514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Z3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2734C44-5118-4457-9AB4-77CC4B40F4EA}"/>
              </a:ext>
            </a:extLst>
          </p:cNvPr>
          <p:cNvSpPr txBox="1"/>
          <p:nvPr/>
        </p:nvSpPr>
        <p:spPr>
          <a:xfrm>
            <a:off x="6442794" y="479925"/>
            <a:ext cx="2329484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/>
              <a:t>seL4 </a:t>
            </a:r>
            <a:r>
              <a:rPr lang="en-US" sz="2400" i="1"/>
              <a:t>(SOSP 2009)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F54446-A377-470E-8059-8DDA7C09331C}"/>
              </a:ext>
            </a:extLst>
          </p:cNvPr>
          <p:cNvSpPr txBox="1"/>
          <p:nvPr/>
        </p:nvSpPr>
        <p:spPr>
          <a:xfrm>
            <a:off x="6379974" y="1068469"/>
            <a:ext cx="214834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err="1"/>
              <a:t>Jitk</a:t>
            </a:r>
            <a:r>
              <a:rPr lang="en-US" sz="2400"/>
              <a:t> </a:t>
            </a:r>
            <a:r>
              <a:rPr lang="en-US" sz="2400" i="1"/>
              <a:t>(OSDI 2014)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85A2553-4E47-4D8A-A3AA-1EA00F8F4E19}"/>
              </a:ext>
            </a:extLst>
          </p:cNvPr>
          <p:cNvSpPr txBox="1"/>
          <p:nvPr/>
        </p:nvSpPr>
        <p:spPr>
          <a:xfrm>
            <a:off x="6379974" y="1617331"/>
            <a:ext cx="241540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/>
              <a:t>FSCQ </a:t>
            </a:r>
            <a:r>
              <a:rPr lang="en-US" sz="2400" i="1"/>
              <a:t>(SOSP 2015)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D21009E-4F31-45A2-9F61-33F4913E5987}"/>
              </a:ext>
            </a:extLst>
          </p:cNvPr>
          <p:cNvSpPr txBox="1"/>
          <p:nvPr/>
        </p:nvSpPr>
        <p:spPr>
          <a:xfrm>
            <a:off x="6256591" y="2148750"/>
            <a:ext cx="2826287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err="1"/>
              <a:t>CertiKOS</a:t>
            </a:r>
            <a:r>
              <a:rPr lang="en-US" sz="2400"/>
              <a:t> </a:t>
            </a:r>
            <a:r>
              <a:rPr lang="en-US" sz="2400" i="1"/>
              <a:t>(OSDI 2016)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BCE0A7B-17B4-4B8C-826D-E14E30474252}"/>
              </a:ext>
            </a:extLst>
          </p:cNvPr>
          <p:cNvSpPr txBox="1"/>
          <p:nvPr/>
        </p:nvSpPr>
        <p:spPr>
          <a:xfrm>
            <a:off x="3266063" y="709004"/>
            <a:ext cx="2750946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/>
              <a:t>Ironclad </a:t>
            </a:r>
            <a:r>
              <a:rPr lang="en-US" sz="2400" i="1"/>
              <a:t>(OSDI 2014)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037196C-33AF-41DD-B379-2AE4D11161C6}"/>
              </a:ext>
            </a:extLst>
          </p:cNvPr>
          <p:cNvSpPr txBox="1"/>
          <p:nvPr/>
        </p:nvSpPr>
        <p:spPr>
          <a:xfrm>
            <a:off x="3219576" y="1289429"/>
            <a:ext cx="289354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err="1"/>
              <a:t>IronFleet</a:t>
            </a:r>
            <a:r>
              <a:rPr lang="en-US" sz="2400"/>
              <a:t> </a:t>
            </a:r>
            <a:r>
              <a:rPr lang="en-US" sz="2400" i="1"/>
              <a:t>(SOSP 2015)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710B887-C770-4EFD-8ECB-DF461125F002}"/>
              </a:ext>
            </a:extLst>
          </p:cNvPr>
          <p:cNvSpPr txBox="1"/>
          <p:nvPr/>
        </p:nvSpPr>
        <p:spPr>
          <a:xfrm>
            <a:off x="3324275" y="1801059"/>
            <a:ext cx="2827634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/>
              <a:t>Yggdrasil </a:t>
            </a:r>
            <a:r>
              <a:rPr lang="en-US" sz="2400" i="1"/>
              <a:t>(OSDI 2016)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02DC967-6A53-457E-8ECF-6CBEB3BBF4C4}"/>
              </a:ext>
            </a:extLst>
          </p:cNvPr>
          <p:cNvCxnSpPr>
            <a:cxnSpLocks/>
            <a:stCxn id="15" idx="1"/>
            <a:endCxn id="6" idx="6"/>
          </p:cNvCxnSpPr>
          <p:nvPr/>
        </p:nvCxnSpPr>
        <p:spPr>
          <a:xfrm flipH="1">
            <a:off x="1673255" y="939837"/>
            <a:ext cx="1592808" cy="715464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3FFEE103-976D-4C0C-8000-3E8FA8DA117D}"/>
              </a:ext>
            </a:extLst>
          </p:cNvPr>
          <p:cNvCxnSpPr>
            <a:cxnSpLocks/>
            <a:stCxn id="15" idx="1"/>
            <a:endCxn id="10" idx="6"/>
          </p:cNvCxnSpPr>
          <p:nvPr/>
        </p:nvCxnSpPr>
        <p:spPr>
          <a:xfrm flipH="1">
            <a:off x="1373911" y="939837"/>
            <a:ext cx="1892152" cy="258459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84E90E1-33CE-41BB-972B-7AE1BEFFB11D}"/>
              </a:ext>
            </a:extLst>
          </p:cNvPr>
          <p:cNvCxnSpPr>
            <a:cxnSpLocks/>
            <a:stCxn id="21" idx="1"/>
            <a:endCxn id="10" idx="6"/>
          </p:cNvCxnSpPr>
          <p:nvPr/>
        </p:nvCxnSpPr>
        <p:spPr>
          <a:xfrm flipH="1">
            <a:off x="1373911" y="1520262"/>
            <a:ext cx="1845665" cy="200416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3569A2F6-90D9-43F3-88B1-3677C0142523}"/>
              </a:ext>
            </a:extLst>
          </p:cNvPr>
          <p:cNvCxnSpPr>
            <a:cxnSpLocks/>
            <a:stCxn id="22" idx="1"/>
            <a:endCxn id="10" idx="6"/>
          </p:cNvCxnSpPr>
          <p:nvPr/>
        </p:nvCxnSpPr>
        <p:spPr>
          <a:xfrm flipH="1">
            <a:off x="1373911" y="2031892"/>
            <a:ext cx="1950364" cy="149253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455D28E9-EFE9-4E82-9B17-2442C9E59C83}"/>
              </a:ext>
            </a:extLst>
          </p:cNvPr>
          <p:cNvCxnSpPr>
            <a:cxnSpLocks/>
            <a:stCxn id="21" idx="1"/>
            <a:endCxn id="6" idx="6"/>
          </p:cNvCxnSpPr>
          <p:nvPr/>
        </p:nvCxnSpPr>
        <p:spPr>
          <a:xfrm flipH="1">
            <a:off x="1673255" y="1520262"/>
            <a:ext cx="1546321" cy="135039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B114975D-82B0-4E0D-AE77-B980FA17F6B6}"/>
              </a:ext>
            </a:extLst>
          </p:cNvPr>
          <p:cNvCxnSpPr>
            <a:cxnSpLocks/>
            <a:stCxn id="9" idx="2"/>
            <a:endCxn id="13" idx="3"/>
          </p:cNvCxnSpPr>
          <p:nvPr/>
        </p:nvCxnSpPr>
        <p:spPr>
          <a:xfrm flipH="1" flipV="1">
            <a:off x="8795379" y="1848164"/>
            <a:ext cx="1799321" cy="153007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6668ABD4-0615-4376-974F-41D828A04727}"/>
              </a:ext>
            </a:extLst>
          </p:cNvPr>
          <p:cNvCxnSpPr>
            <a:cxnSpLocks/>
            <a:stCxn id="9" idx="2"/>
            <a:endCxn id="14" idx="3"/>
          </p:cNvCxnSpPr>
          <p:nvPr/>
        </p:nvCxnSpPr>
        <p:spPr>
          <a:xfrm flipH="1" flipV="1">
            <a:off x="9082878" y="2379583"/>
            <a:ext cx="1511822" cy="998655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82B6DF22-B1BD-427B-9B33-200078A4FCC0}"/>
              </a:ext>
            </a:extLst>
          </p:cNvPr>
          <p:cNvCxnSpPr>
            <a:cxnSpLocks/>
            <a:stCxn id="12" idx="3"/>
            <a:endCxn id="9" idx="2"/>
          </p:cNvCxnSpPr>
          <p:nvPr/>
        </p:nvCxnSpPr>
        <p:spPr>
          <a:xfrm>
            <a:off x="8528319" y="1299302"/>
            <a:ext cx="2066381" cy="207893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F7047121-7B66-4911-8EAD-5E0B178FC00E}"/>
              </a:ext>
            </a:extLst>
          </p:cNvPr>
          <p:cNvCxnSpPr>
            <a:cxnSpLocks/>
            <a:stCxn id="11" idx="3"/>
            <a:endCxn id="7" idx="2"/>
          </p:cNvCxnSpPr>
          <p:nvPr/>
        </p:nvCxnSpPr>
        <p:spPr>
          <a:xfrm flipV="1">
            <a:off x="8772278" y="645612"/>
            <a:ext cx="426567" cy="6514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itle 1">
            <a:extLst>
              <a:ext uri="{FF2B5EF4-FFF2-40B4-BE49-F238E27FC236}">
                <a16:creationId xmlns:a16="http://schemas.microsoft.com/office/drawing/2014/main" id="{5742A917-E63D-455D-A7FE-B3042B140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2650" y="-400762"/>
            <a:ext cx="7886700" cy="1325563"/>
          </a:xfrm>
        </p:spPr>
        <p:txBody>
          <a:bodyPr/>
          <a:lstStyle/>
          <a:p>
            <a:r>
              <a:rPr lang="en-US" b="1" dirty="0"/>
              <a:t>Verified systems at SOSP, OSDI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E7F93E6-99C9-4EDF-A316-3E61401C163D}"/>
              </a:ext>
            </a:extLst>
          </p:cNvPr>
          <p:cNvSpPr txBox="1"/>
          <p:nvPr/>
        </p:nvSpPr>
        <p:spPr>
          <a:xfrm>
            <a:off x="6715086" y="2635052"/>
            <a:ext cx="260455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/>
              <a:t>DFSCQ </a:t>
            </a:r>
            <a:r>
              <a:rPr lang="en-US" sz="2400" i="1"/>
              <a:t>(SOSP 2017)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7AFF3CF0-BF89-414B-B752-ED24A06B046D}"/>
              </a:ext>
            </a:extLst>
          </p:cNvPr>
          <p:cNvCxnSpPr>
            <a:cxnSpLocks/>
            <a:stCxn id="9" idx="2"/>
            <a:endCxn id="31" idx="3"/>
          </p:cNvCxnSpPr>
          <p:nvPr/>
        </p:nvCxnSpPr>
        <p:spPr>
          <a:xfrm flipH="1" flipV="1">
            <a:off x="9319645" y="2865885"/>
            <a:ext cx="1275055" cy="512353"/>
          </a:xfrm>
          <a:prstGeom prst="line">
            <a:avLst/>
          </a:prstGeom>
          <a:ln w="571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5012C968-5D45-47E1-B1F2-2CFEF6A65B3A}"/>
              </a:ext>
            </a:extLst>
          </p:cNvPr>
          <p:cNvSpPr txBox="1"/>
          <p:nvPr/>
        </p:nvSpPr>
        <p:spPr>
          <a:xfrm>
            <a:off x="3303736" y="2342586"/>
            <a:ext cx="281763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/>
              <a:t>Komodo </a:t>
            </a:r>
            <a:r>
              <a:rPr lang="en-US" sz="2400" i="1"/>
              <a:t>(SOSP 2017)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B1A9D493-C221-4D0C-ABAF-2FE59CB6116F}"/>
              </a:ext>
            </a:extLst>
          </p:cNvPr>
          <p:cNvCxnSpPr>
            <a:cxnSpLocks/>
            <a:stCxn id="38" idx="1"/>
            <a:endCxn id="6" idx="6"/>
          </p:cNvCxnSpPr>
          <p:nvPr/>
        </p:nvCxnSpPr>
        <p:spPr>
          <a:xfrm flipH="1" flipV="1">
            <a:off x="1673255" y="1655301"/>
            <a:ext cx="1630481" cy="918118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A5EE1CBA-D7DE-4825-94A1-A9DF4D940B32}"/>
              </a:ext>
            </a:extLst>
          </p:cNvPr>
          <p:cNvCxnSpPr>
            <a:cxnSpLocks/>
            <a:stCxn id="38" idx="1"/>
            <a:endCxn id="10" idx="6"/>
          </p:cNvCxnSpPr>
          <p:nvPr/>
        </p:nvCxnSpPr>
        <p:spPr>
          <a:xfrm flipH="1">
            <a:off x="1373911" y="2573419"/>
            <a:ext cx="1929825" cy="95101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AC14E155-3D18-4EAC-8AEE-DB2795DF8C13}"/>
              </a:ext>
            </a:extLst>
          </p:cNvPr>
          <p:cNvCxnSpPr>
            <a:cxnSpLocks/>
            <a:stCxn id="29" idx="1"/>
            <a:endCxn id="10" idx="6"/>
          </p:cNvCxnSpPr>
          <p:nvPr/>
        </p:nvCxnSpPr>
        <p:spPr>
          <a:xfrm flipH="1">
            <a:off x="1373911" y="3096602"/>
            <a:ext cx="1766697" cy="427829"/>
          </a:xfrm>
          <a:prstGeom prst="line">
            <a:avLst/>
          </a:prstGeom>
          <a:ln w="571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6F6D53D1-8231-4453-A427-92CEB577512D}"/>
              </a:ext>
            </a:extLst>
          </p:cNvPr>
          <p:cNvSpPr txBox="1"/>
          <p:nvPr/>
        </p:nvSpPr>
        <p:spPr>
          <a:xfrm>
            <a:off x="4093798" y="3439792"/>
            <a:ext cx="2491067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/>
              <a:t>Nickel </a:t>
            </a:r>
            <a:r>
              <a:rPr lang="en-US" sz="2400" i="1"/>
              <a:t>(OSDI 2018)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58AD2CCA-50D4-46A6-840F-E0E309822FD3}"/>
              </a:ext>
            </a:extLst>
          </p:cNvPr>
          <p:cNvCxnSpPr>
            <a:cxnSpLocks/>
            <a:stCxn id="34" idx="1"/>
            <a:endCxn id="10" idx="6"/>
          </p:cNvCxnSpPr>
          <p:nvPr/>
        </p:nvCxnSpPr>
        <p:spPr>
          <a:xfrm flipH="1" flipV="1">
            <a:off x="1373911" y="3524431"/>
            <a:ext cx="2719887" cy="146194"/>
          </a:xfrm>
          <a:prstGeom prst="line">
            <a:avLst/>
          </a:prstGeom>
          <a:ln w="571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1A958664-EFD0-438F-A155-9D42536C7E5A}"/>
              </a:ext>
            </a:extLst>
          </p:cNvPr>
          <p:cNvCxnSpPr>
            <a:cxnSpLocks/>
            <a:stCxn id="9" idx="2"/>
            <a:endCxn id="39" idx="3"/>
          </p:cNvCxnSpPr>
          <p:nvPr/>
        </p:nvCxnSpPr>
        <p:spPr>
          <a:xfrm flipH="1" flipV="1">
            <a:off x="9280794" y="3369997"/>
            <a:ext cx="1313906" cy="8241"/>
          </a:xfrm>
          <a:prstGeom prst="line">
            <a:avLst/>
          </a:prstGeom>
          <a:ln w="571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5EC69274-7D83-440C-95B7-C77B1ED3A608}"/>
              </a:ext>
            </a:extLst>
          </p:cNvPr>
          <p:cNvSpPr txBox="1"/>
          <p:nvPr/>
        </p:nvSpPr>
        <p:spPr>
          <a:xfrm>
            <a:off x="6714037" y="3719194"/>
            <a:ext cx="2682145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err="1"/>
              <a:t>DiskSec</a:t>
            </a:r>
            <a:r>
              <a:rPr lang="en-US" sz="2400"/>
              <a:t> </a:t>
            </a:r>
            <a:r>
              <a:rPr lang="en-US" sz="2400" i="1"/>
              <a:t>(OSDI 2018)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2D3DCB5A-83CE-4B92-B87E-57BCD69C232F}"/>
              </a:ext>
            </a:extLst>
          </p:cNvPr>
          <p:cNvCxnSpPr>
            <a:cxnSpLocks/>
            <a:stCxn id="9" idx="2"/>
            <a:endCxn id="45" idx="3"/>
          </p:cNvCxnSpPr>
          <p:nvPr/>
        </p:nvCxnSpPr>
        <p:spPr>
          <a:xfrm flipH="1">
            <a:off x="9396182" y="3378238"/>
            <a:ext cx="1198518" cy="571789"/>
          </a:xfrm>
          <a:prstGeom prst="line">
            <a:avLst/>
          </a:prstGeom>
          <a:ln w="571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3E2893CE-D51A-4519-81B6-A57E924C55BE}"/>
              </a:ext>
            </a:extLst>
          </p:cNvPr>
          <p:cNvSpPr txBox="1"/>
          <p:nvPr/>
        </p:nvSpPr>
        <p:spPr>
          <a:xfrm>
            <a:off x="3068060" y="3906930"/>
            <a:ext cx="2533066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/>
              <a:t>Serval </a:t>
            </a:r>
            <a:r>
              <a:rPr lang="en-US" sz="2400" i="1"/>
              <a:t>(SOSP 2019)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1CD3D7F-C746-496F-B886-9BECBD0C95E1}"/>
              </a:ext>
            </a:extLst>
          </p:cNvPr>
          <p:cNvSpPr txBox="1"/>
          <p:nvPr/>
        </p:nvSpPr>
        <p:spPr>
          <a:xfrm>
            <a:off x="3029927" y="4944863"/>
            <a:ext cx="2836354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/>
              <a:t>Jitterbug </a:t>
            </a:r>
            <a:r>
              <a:rPr lang="en-US" sz="2400" i="1"/>
              <a:t>(OSDI 2020)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C96C6B8-2049-467E-A44A-130CE6A50EDC}"/>
              </a:ext>
            </a:extLst>
          </p:cNvPr>
          <p:cNvSpPr txBox="1"/>
          <p:nvPr/>
        </p:nvSpPr>
        <p:spPr>
          <a:xfrm>
            <a:off x="2827179" y="5917987"/>
            <a:ext cx="3039102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err="1"/>
              <a:t>VeriBetrFS</a:t>
            </a:r>
            <a:r>
              <a:rPr lang="en-US" sz="2400"/>
              <a:t> </a:t>
            </a:r>
            <a:r>
              <a:rPr lang="en-US" sz="2400" i="1"/>
              <a:t>(OSDI 2020)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DD091BE-B913-43F0-BD49-574B29180CCB}"/>
              </a:ext>
            </a:extLst>
          </p:cNvPr>
          <p:cNvSpPr txBox="1"/>
          <p:nvPr/>
        </p:nvSpPr>
        <p:spPr>
          <a:xfrm>
            <a:off x="3087000" y="4429330"/>
            <a:ext cx="2491067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/>
              <a:t>Vigor </a:t>
            </a:r>
            <a:r>
              <a:rPr lang="en-US" sz="2400" i="1"/>
              <a:t>(SOSP 2019)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4EAEBFF-80B5-43D1-9408-8FEF49AA623E}"/>
              </a:ext>
            </a:extLst>
          </p:cNvPr>
          <p:cNvSpPr txBox="1"/>
          <p:nvPr/>
        </p:nvSpPr>
        <p:spPr>
          <a:xfrm>
            <a:off x="3015710" y="5431425"/>
            <a:ext cx="2491067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/>
              <a:t>SCFTL </a:t>
            </a:r>
            <a:r>
              <a:rPr lang="en-US" sz="2400" i="1"/>
              <a:t>(OSDI 2020)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71A81F5-469E-4D1B-8C6D-6FA265A0F28F}"/>
              </a:ext>
            </a:extLst>
          </p:cNvPr>
          <p:cNvSpPr txBox="1"/>
          <p:nvPr/>
        </p:nvSpPr>
        <p:spPr>
          <a:xfrm>
            <a:off x="6658958" y="5251954"/>
            <a:ext cx="3005951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err="1"/>
              <a:t>GoJournal</a:t>
            </a:r>
            <a:r>
              <a:rPr lang="en-US" sz="2400"/>
              <a:t> </a:t>
            </a:r>
            <a:r>
              <a:rPr lang="en-US" sz="2400" i="1"/>
              <a:t>(OSDI 2021)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EC51A7F-111A-4783-BB4E-F77B76464A44}"/>
              </a:ext>
            </a:extLst>
          </p:cNvPr>
          <p:cNvSpPr txBox="1"/>
          <p:nvPr/>
        </p:nvSpPr>
        <p:spPr>
          <a:xfrm>
            <a:off x="6714037" y="4215772"/>
            <a:ext cx="2950872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/>
              <a:t>Perennial </a:t>
            </a:r>
            <a:r>
              <a:rPr lang="en-US" sz="2400" i="1"/>
              <a:t>(SOSP 2019)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3D73D89-433D-440E-80B2-31110B76EDD7}"/>
              </a:ext>
            </a:extLst>
          </p:cNvPr>
          <p:cNvSpPr txBox="1"/>
          <p:nvPr/>
        </p:nvSpPr>
        <p:spPr>
          <a:xfrm>
            <a:off x="6941147" y="4728505"/>
            <a:ext cx="2729465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err="1"/>
              <a:t>AtomFS</a:t>
            </a:r>
            <a:r>
              <a:rPr lang="en-US" sz="2400"/>
              <a:t> </a:t>
            </a:r>
            <a:r>
              <a:rPr lang="en-US" sz="2400" i="1"/>
              <a:t>(SOSP 2019)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6F339280-6ECB-4F45-9BD4-414C0FA56032}"/>
              </a:ext>
            </a:extLst>
          </p:cNvPr>
          <p:cNvSpPr txBox="1"/>
          <p:nvPr/>
        </p:nvSpPr>
        <p:spPr>
          <a:xfrm>
            <a:off x="6648678" y="5808786"/>
            <a:ext cx="3390672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err="1"/>
              <a:t>SeKVM</a:t>
            </a:r>
            <a:r>
              <a:rPr lang="en-US" sz="2400"/>
              <a:t>/VRM </a:t>
            </a:r>
            <a:r>
              <a:rPr lang="en-US" sz="2400" i="1"/>
              <a:t>(SOSP 2021)</a:t>
            </a:r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BDA60893-971C-4ED0-A0AD-FC7347214818}"/>
              </a:ext>
            </a:extLst>
          </p:cNvPr>
          <p:cNvCxnSpPr>
            <a:cxnSpLocks/>
            <a:stCxn id="9" idx="2"/>
            <a:endCxn id="54" idx="3"/>
          </p:cNvCxnSpPr>
          <p:nvPr/>
        </p:nvCxnSpPr>
        <p:spPr>
          <a:xfrm flipH="1">
            <a:off x="9664909" y="3378238"/>
            <a:ext cx="929791" cy="1068367"/>
          </a:xfrm>
          <a:prstGeom prst="line">
            <a:avLst/>
          </a:prstGeom>
          <a:ln w="571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8CE6577B-F337-4BF7-9239-211824A09946}"/>
              </a:ext>
            </a:extLst>
          </p:cNvPr>
          <p:cNvCxnSpPr>
            <a:cxnSpLocks/>
            <a:stCxn id="9" idx="2"/>
            <a:endCxn id="55" idx="3"/>
          </p:cNvCxnSpPr>
          <p:nvPr/>
        </p:nvCxnSpPr>
        <p:spPr>
          <a:xfrm flipH="1">
            <a:off x="9670612" y="3378238"/>
            <a:ext cx="924088" cy="1581100"/>
          </a:xfrm>
          <a:prstGeom prst="line">
            <a:avLst/>
          </a:prstGeom>
          <a:ln w="571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2063FFCB-514F-4215-873B-F716A4DA1A87}"/>
              </a:ext>
            </a:extLst>
          </p:cNvPr>
          <p:cNvCxnSpPr>
            <a:cxnSpLocks/>
            <a:stCxn id="9" idx="2"/>
            <a:endCxn id="52" idx="3"/>
          </p:cNvCxnSpPr>
          <p:nvPr/>
        </p:nvCxnSpPr>
        <p:spPr>
          <a:xfrm flipH="1">
            <a:off x="9664909" y="3378238"/>
            <a:ext cx="929791" cy="2104549"/>
          </a:xfrm>
          <a:prstGeom prst="line">
            <a:avLst/>
          </a:prstGeom>
          <a:ln w="571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116DB6DE-95F6-4A64-8B6D-A691E87BFAB2}"/>
              </a:ext>
            </a:extLst>
          </p:cNvPr>
          <p:cNvCxnSpPr>
            <a:cxnSpLocks/>
            <a:stCxn id="9" idx="2"/>
            <a:endCxn id="57" idx="3"/>
          </p:cNvCxnSpPr>
          <p:nvPr/>
        </p:nvCxnSpPr>
        <p:spPr>
          <a:xfrm flipH="1">
            <a:off x="10039350" y="3378238"/>
            <a:ext cx="555350" cy="2661381"/>
          </a:xfrm>
          <a:prstGeom prst="line">
            <a:avLst/>
          </a:prstGeom>
          <a:ln w="571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Oval 73">
            <a:extLst>
              <a:ext uri="{FF2B5EF4-FFF2-40B4-BE49-F238E27FC236}">
                <a16:creationId xmlns:a16="http://schemas.microsoft.com/office/drawing/2014/main" id="{21F38413-2A80-48A7-AED6-D0CEDF94A0B9}"/>
              </a:ext>
            </a:extLst>
          </p:cNvPr>
          <p:cNvSpPr/>
          <p:nvPr/>
        </p:nvSpPr>
        <p:spPr>
          <a:xfrm>
            <a:off x="10358622" y="1648195"/>
            <a:ext cx="1416970" cy="551432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C</a:t>
            </a:r>
          </a:p>
        </p:txBody>
      </p: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FCF4375B-27EE-4B57-B791-2FBD7D4D0CCE}"/>
              </a:ext>
            </a:extLst>
          </p:cNvPr>
          <p:cNvCxnSpPr>
            <a:cxnSpLocks/>
            <a:stCxn id="11" idx="3"/>
            <a:endCxn id="74" idx="2"/>
          </p:cNvCxnSpPr>
          <p:nvPr/>
        </p:nvCxnSpPr>
        <p:spPr>
          <a:xfrm>
            <a:off x="8772278" y="710758"/>
            <a:ext cx="1586344" cy="1213153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46B7118B-F367-467C-9AE4-CC90EC6EF838}"/>
              </a:ext>
            </a:extLst>
          </p:cNvPr>
          <p:cNvCxnSpPr>
            <a:cxnSpLocks/>
            <a:stCxn id="14" idx="3"/>
            <a:endCxn id="74" idx="2"/>
          </p:cNvCxnSpPr>
          <p:nvPr/>
        </p:nvCxnSpPr>
        <p:spPr>
          <a:xfrm flipV="1">
            <a:off x="9082878" y="1923911"/>
            <a:ext cx="1275744" cy="455672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Oval 98">
            <a:extLst>
              <a:ext uri="{FF2B5EF4-FFF2-40B4-BE49-F238E27FC236}">
                <a16:creationId xmlns:a16="http://schemas.microsoft.com/office/drawing/2014/main" id="{A3DB821F-29E7-4584-96EB-3DAA2993BE67}"/>
              </a:ext>
            </a:extLst>
          </p:cNvPr>
          <p:cNvSpPr/>
          <p:nvPr/>
        </p:nvSpPr>
        <p:spPr>
          <a:xfrm>
            <a:off x="10695294" y="4452789"/>
            <a:ext cx="1416970" cy="551432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Go</a:t>
            </a:r>
          </a:p>
        </p:txBody>
      </p: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C319A72E-1B3D-4575-98E2-34C4A253BA21}"/>
              </a:ext>
            </a:extLst>
          </p:cNvPr>
          <p:cNvCxnSpPr>
            <a:cxnSpLocks/>
            <a:stCxn id="99" idx="2"/>
            <a:endCxn id="54" idx="3"/>
          </p:cNvCxnSpPr>
          <p:nvPr/>
        </p:nvCxnSpPr>
        <p:spPr>
          <a:xfrm flipH="1" flipV="1">
            <a:off x="9664909" y="4446605"/>
            <a:ext cx="1030385" cy="281900"/>
          </a:xfrm>
          <a:prstGeom prst="line">
            <a:avLst/>
          </a:prstGeom>
          <a:ln w="57150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BBDA653B-C2E3-4F84-B870-8D54747F4C54}"/>
              </a:ext>
            </a:extLst>
          </p:cNvPr>
          <p:cNvCxnSpPr>
            <a:cxnSpLocks/>
            <a:stCxn id="99" idx="2"/>
            <a:endCxn id="52" idx="3"/>
          </p:cNvCxnSpPr>
          <p:nvPr/>
        </p:nvCxnSpPr>
        <p:spPr>
          <a:xfrm flipH="1">
            <a:off x="9664909" y="4728505"/>
            <a:ext cx="1030385" cy="754282"/>
          </a:xfrm>
          <a:prstGeom prst="line">
            <a:avLst/>
          </a:prstGeom>
          <a:ln w="57150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C7696438-8D2A-4EA0-B607-C416AD987831}"/>
              </a:ext>
            </a:extLst>
          </p:cNvPr>
          <p:cNvCxnSpPr>
            <a:cxnSpLocks/>
            <a:stCxn id="55" idx="3"/>
            <a:endCxn id="74" idx="2"/>
          </p:cNvCxnSpPr>
          <p:nvPr/>
        </p:nvCxnSpPr>
        <p:spPr>
          <a:xfrm flipV="1">
            <a:off x="9670612" y="1923911"/>
            <a:ext cx="688010" cy="3035427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2D4F4FC8-685C-45B2-875C-A87584D952C2}"/>
              </a:ext>
            </a:extLst>
          </p:cNvPr>
          <p:cNvCxnSpPr>
            <a:cxnSpLocks/>
            <a:stCxn id="57" idx="3"/>
            <a:endCxn id="74" idx="2"/>
          </p:cNvCxnSpPr>
          <p:nvPr/>
        </p:nvCxnSpPr>
        <p:spPr>
          <a:xfrm flipV="1">
            <a:off x="10039350" y="1923911"/>
            <a:ext cx="319272" cy="4115708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2830072D-A592-478F-B4F7-0DCBE420803E}"/>
              </a:ext>
            </a:extLst>
          </p:cNvPr>
          <p:cNvCxnSpPr>
            <a:cxnSpLocks/>
            <a:stCxn id="49" idx="1"/>
            <a:endCxn id="6" idx="6"/>
          </p:cNvCxnSpPr>
          <p:nvPr/>
        </p:nvCxnSpPr>
        <p:spPr>
          <a:xfrm flipH="1" flipV="1">
            <a:off x="1673255" y="1655301"/>
            <a:ext cx="1153924" cy="4493519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B2322A5F-EE0C-4582-8992-C5389866AA76}"/>
              </a:ext>
            </a:extLst>
          </p:cNvPr>
          <p:cNvCxnSpPr>
            <a:cxnSpLocks/>
            <a:stCxn id="47" idx="1"/>
            <a:endCxn id="10" idx="6"/>
          </p:cNvCxnSpPr>
          <p:nvPr/>
        </p:nvCxnSpPr>
        <p:spPr>
          <a:xfrm flipH="1" flipV="1">
            <a:off x="1373911" y="3524431"/>
            <a:ext cx="1694149" cy="613332"/>
          </a:xfrm>
          <a:prstGeom prst="line">
            <a:avLst/>
          </a:prstGeom>
          <a:ln w="571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44346A49-B3B4-4B4E-9994-07B41A20C044}"/>
              </a:ext>
            </a:extLst>
          </p:cNvPr>
          <p:cNvCxnSpPr>
            <a:cxnSpLocks/>
            <a:stCxn id="50" idx="1"/>
            <a:endCxn id="10" idx="6"/>
          </p:cNvCxnSpPr>
          <p:nvPr/>
        </p:nvCxnSpPr>
        <p:spPr>
          <a:xfrm flipH="1" flipV="1">
            <a:off x="1373911" y="3524431"/>
            <a:ext cx="1713089" cy="1135732"/>
          </a:xfrm>
          <a:prstGeom prst="line">
            <a:avLst/>
          </a:prstGeom>
          <a:ln w="571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6BD2AD93-198E-4D4F-AF3C-A3FA600A9570}"/>
              </a:ext>
            </a:extLst>
          </p:cNvPr>
          <p:cNvCxnSpPr>
            <a:cxnSpLocks/>
            <a:stCxn id="48" idx="1"/>
            <a:endCxn id="10" idx="6"/>
          </p:cNvCxnSpPr>
          <p:nvPr/>
        </p:nvCxnSpPr>
        <p:spPr>
          <a:xfrm flipH="1" flipV="1">
            <a:off x="1373911" y="3524431"/>
            <a:ext cx="1656016" cy="1651265"/>
          </a:xfrm>
          <a:prstGeom prst="line">
            <a:avLst/>
          </a:prstGeom>
          <a:ln w="571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B1DA281B-234F-4BDF-947C-2B7C0E4C69A7}"/>
              </a:ext>
            </a:extLst>
          </p:cNvPr>
          <p:cNvCxnSpPr>
            <a:cxnSpLocks/>
            <a:stCxn id="51" idx="1"/>
            <a:endCxn id="10" idx="6"/>
          </p:cNvCxnSpPr>
          <p:nvPr/>
        </p:nvCxnSpPr>
        <p:spPr>
          <a:xfrm flipH="1" flipV="1">
            <a:off x="1373911" y="3524431"/>
            <a:ext cx="1641799" cy="2137827"/>
          </a:xfrm>
          <a:prstGeom prst="line">
            <a:avLst/>
          </a:prstGeom>
          <a:ln w="571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EEBE029D-AD65-4321-9563-F53F699F2796}"/>
              </a:ext>
            </a:extLst>
          </p:cNvPr>
          <p:cNvCxnSpPr>
            <a:cxnSpLocks/>
            <a:stCxn id="49" idx="1"/>
            <a:endCxn id="10" idx="6"/>
          </p:cNvCxnSpPr>
          <p:nvPr/>
        </p:nvCxnSpPr>
        <p:spPr>
          <a:xfrm flipH="1" flipV="1">
            <a:off x="1373911" y="3524431"/>
            <a:ext cx="1453268" cy="2624389"/>
          </a:xfrm>
          <a:prstGeom prst="line">
            <a:avLst/>
          </a:prstGeom>
          <a:ln w="571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Oval 161">
            <a:extLst>
              <a:ext uri="{FF2B5EF4-FFF2-40B4-BE49-F238E27FC236}">
                <a16:creationId xmlns:a16="http://schemas.microsoft.com/office/drawing/2014/main" id="{5E7CF189-3B61-4D3D-A8FD-41450DCDF240}"/>
              </a:ext>
            </a:extLst>
          </p:cNvPr>
          <p:cNvSpPr/>
          <p:nvPr/>
        </p:nvSpPr>
        <p:spPr>
          <a:xfrm>
            <a:off x="15697" y="4201706"/>
            <a:ext cx="1690482" cy="551432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Rosette</a:t>
            </a:r>
          </a:p>
        </p:txBody>
      </p: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265EABC9-4CD4-4BEF-9B13-006B831133D6}"/>
              </a:ext>
            </a:extLst>
          </p:cNvPr>
          <p:cNvCxnSpPr>
            <a:cxnSpLocks/>
            <a:stCxn id="48" idx="1"/>
            <a:endCxn id="162" idx="6"/>
          </p:cNvCxnSpPr>
          <p:nvPr/>
        </p:nvCxnSpPr>
        <p:spPr>
          <a:xfrm flipH="1" flipV="1">
            <a:off x="1706179" y="4477422"/>
            <a:ext cx="1323748" cy="698274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6CE5D33A-8E15-444F-95B0-216F11AA594C}"/>
              </a:ext>
            </a:extLst>
          </p:cNvPr>
          <p:cNvCxnSpPr>
            <a:cxnSpLocks/>
            <a:stCxn id="47" idx="1"/>
            <a:endCxn id="162" idx="6"/>
          </p:cNvCxnSpPr>
          <p:nvPr/>
        </p:nvCxnSpPr>
        <p:spPr>
          <a:xfrm flipH="1">
            <a:off x="1706179" y="4137763"/>
            <a:ext cx="1361881" cy="339659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Oval 169">
            <a:extLst>
              <a:ext uri="{FF2B5EF4-FFF2-40B4-BE49-F238E27FC236}">
                <a16:creationId xmlns:a16="http://schemas.microsoft.com/office/drawing/2014/main" id="{862B92F8-DEB6-4AAD-ABD7-A31E07B1F6C1}"/>
              </a:ext>
            </a:extLst>
          </p:cNvPr>
          <p:cNvSpPr/>
          <p:nvPr/>
        </p:nvSpPr>
        <p:spPr>
          <a:xfrm>
            <a:off x="222562" y="5431425"/>
            <a:ext cx="1416970" cy="5514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err="1"/>
              <a:t>Agda</a:t>
            </a:r>
            <a:endParaRPr lang="en-US" sz="2400"/>
          </a:p>
        </p:txBody>
      </p: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D753FD3A-61EF-4368-881F-B45AE6E4ED95}"/>
              </a:ext>
            </a:extLst>
          </p:cNvPr>
          <p:cNvCxnSpPr>
            <a:cxnSpLocks/>
            <a:stCxn id="51" idx="1"/>
            <a:endCxn id="162" idx="6"/>
          </p:cNvCxnSpPr>
          <p:nvPr/>
        </p:nvCxnSpPr>
        <p:spPr>
          <a:xfrm flipH="1" flipV="1">
            <a:off x="1706179" y="4477422"/>
            <a:ext cx="1309531" cy="1184836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>
            <a:extLst>
              <a:ext uri="{FF2B5EF4-FFF2-40B4-BE49-F238E27FC236}">
                <a16:creationId xmlns:a16="http://schemas.microsoft.com/office/drawing/2014/main" id="{96E45F3D-77B4-44BD-9C9F-9104DAD34097}"/>
              </a:ext>
            </a:extLst>
          </p:cNvPr>
          <p:cNvCxnSpPr>
            <a:cxnSpLocks/>
            <a:stCxn id="51" idx="1"/>
            <a:endCxn id="170" idx="6"/>
          </p:cNvCxnSpPr>
          <p:nvPr/>
        </p:nvCxnSpPr>
        <p:spPr>
          <a:xfrm flipH="1">
            <a:off x="1639532" y="5662258"/>
            <a:ext cx="1376178" cy="4488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Oval 177">
            <a:extLst>
              <a:ext uri="{FF2B5EF4-FFF2-40B4-BE49-F238E27FC236}">
                <a16:creationId xmlns:a16="http://schemas.microsoft.com/office/drawing/2014/main" id="{EB13F265-F59C-41BF-A6B6-476F0FF82F37}"/>
              </a:ext>
            </a:extLst>
          </p:cNvPr>
          <p:cNvSpPr/>
          <p:nvPr/>
        </p:nvSpPr>
        <p:spPr>
          <a:xfrm>
            <a:off x="135752" y="4780611"/>
            <a:ext cx="1734573" cy="551432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err="1"/>
              <a:t>VeriFast</a:t>
            </a:r>
            <a:endParaRPr lang="en-US" sz="2400"/>
          </a:p>
        </p:txBody>
      </p:sp>
      <p:cxnSp>
        <p:nvCxnSpPr>
          <p:cNvPr id="179" name="Straight Connector 178">
            <a:extLst>
              <a:ext uri="{FF2B5EF4-FFF2-40B4-BE49-F238E27FC236}">
                <a16:creationId xmlns:a16="http://schemas.microsoft.com/office/drawing/2014/main" id="{584F5626-E270-4062-A77C-5E89580B4C3A}"/>
              </a:ext>
            </a:extLst>
          </p:cNvPr>
          <p:cNvCxnSpPr>
            <a:cxnSpLocks/>
            <a:stCxn id="50" idx="1"/>
            <a:endCxn id="178" idx="6"/>
          </p:cNvCxnSpPr>
          <p:nvPr/>
        </p:nvCxnSpPr>
        <p:spPr>
          <a:xfrm flipH="1">
            <a:off x="1870325" y="4660163"/>
            <a:ext cx="1216675" cy="396164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2" name="Oval 181">
            <a:extLst>
              <a:ext uri="{FF2B5EF4-FFF2-40B4-BE49-F238E27FC236}">
                <a16:creationId xmlns:a16="http://schemas.microsoft.com/office/drawing/2014/main" id="{04111889-31FD-4C2E-BD51-592B509A21B7}"/>
              </a:ext>
            </a:extLst>
          </p:cNvPr>
          <p:cNvSpPr/>
          <p:nvPr/>
        </p:nvSpPr>
        <p:spPr>
          <a:xfrm>
            <a:off x="51761" y="2632229"/>
            <a:ext cx="1416970" cy="551432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C</a:t>
            </a:r>
          </a:p>
        </p:txBody>
      </p:sp>
      <p:cxnSp>
        <p:nvCxnSpPr>
          <p:cNvPr id="183" name="Straight Connector 182">
            <a:extLst>
              <a:ext uri="{FF2B5EF4-FFF2-40B4-BE49-F238E27FC236}">
                <a16:creationId xmlns:a16="http://schemas.microsoft.com/office/drawing/2014/main" id="{5BCC4DC9-378B-4255-9B8E-B00C7D0F26BC}"/>
              </a:ext>
            </a:extLst>
          </p:cNvPr>
          <p:cNvCxnSpPr>
            <a:cxnSpLocks/>
            <a:stCxn id="34" idx="1"/>
            <a:endCxn id="182" idx="6"/>
          </p:cNvCxnSpPr>
          <p:nvPr/>
        </p:nvCxnSpPr>
        <p:spPr>
          <a:xfrm flipH="1" flipV="1">
            <a:off x="1468731" y="2907945"/>
            <a:ext cx="2625067" cy="76268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DC414D31-7FAB-454A-9BCC-25BF765ED187}"/>
              </a:ext>
            </a:extLst>
          </p:cNvPr>
          <p:cNvSpPr txBox="1"/>
          <p:nvPr/>
        </p:nvSpPr>
        <p:spPr>
          <a:xfrm>
            <a:off x="6768953" y="3139164"/>
            <a:ext cx="2511841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/>
              <a:t>CSPEC </a:t>
            </a:r>
            <a:r>
              <a:rPr lang="en-US" sz="2400" i="1"/>
              <a:t>(OSDI 2018)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8B75480-8B82-4F08-9831-0251687C5234}"/>
              </a:ext>
            </a:extLst>
          </p:cNvPr>
          <p:cNvSpPr txBox="1"/>
          <p:nvPr/>
        </p:nvSpPr>
        <p:spPr>
          <a:xfrm>
            <a:off x="3140608" y="2865769"/>
            <a:ext cx="3302186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err="1"/>
              <a:t>Hyperkernel</a:t>
            </a:r>
            <a:r>
              <a:rPr lang="en-US" sz="2400"/>
              <a:t> </a:t>
            </a:r>
            <a:r>
              <a:rPr lang="en-US" sz="2400" i="1"/>
              <a:t>(SOSP 2017)</a:t>
            </a:r>
          </a:p>
        </p:txBody>
      </p:sp>
      <p:sp>
        <p:nvSpPr>
          <p:cNvPr id="205" name="Oval 204">
            <a:extLst>
              <a:ext uri="{FF2B5EF4-FFF2-40B4-BE49-F238E27FC236}">
                <a16:creationId xmlns:a16="http://schemas.microsoft.com/office/drawing/2014/main" id="{FAD1D151-6ED8-4ABB-B1D6-4E9CB8F4AD27}"/>
              </a:ext>
            </a:extLst>
          </p:cNvPr>
          <p:cNvSpPr/>
          <p:nvPr/>
        </p:nvSpPr>
        <p:spPr>
          <a:xfrm>
            <a:off x="261792" y="2054422"/>
            <a:ext cx="1416970" cy="551432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LLVM</a:t>
            </a:r>
          </a:p>
        </p:txBody>
      </p:sp>
      <p:cxnSp>
        <p:nvCxnSpPr>
          <p:cNvPr id="206" name="Straight Connector 205">
            <a:extLst>
              <a:ext uri="{FF2B5EF4-FFF2-40B4-BE49-F238E27FC236}">
                <a16:creationId xmlns:a16="http://schemas.microsoft.com/office/drawing/2014/main" id="{BA8707BD-67B9-4E36-9486-CB752B75D55D}"/>
              </a:ext>
            </a:extLst>
          </p:cNvPr>
          <p:cNvCxnSpPr>
            <a:cxnSpLocks/>
            <a:stCxn id="29" idx="1"/>
            <a:endCxn id="205" idx="6"/>
          </p:cNvCxnSpPr>
          <p:nvPr/>
        </p:nvCxnSpPr>
        <p:spPr>
          <a:xfrm flipH="1" flipV="1">
            <a:off x="1678762" y="2330138"/>
            <a:ext cx="1461846" cy="766464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2" name="Oval 221">
            <a:extLst>
              <a:ext uri="{FF2B5EF4-FFF2-40B4-BE49-F238E27FC236}">
                <a16:creationId xmlns:a16="http://schemas.microsoft.com/office/drawing/2014/main" id="{E95FCE4C-4D3D-41E6-99C6-A2ACAEDF8E07}"/>
              </a:ext>
            </a:extLst>
          </p:cNvPr>
          <p:cNvSpPr/>
          <p:nvPr/>
        </p:nvSpPr>
        <p:spPr>
          <a:xfrm>
            <a:off x="538203" y="204081"/>
            <a:ext cx="1543857" cy="551432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Python</a:t>
            </a:r>
          </a:p>
        </p:txBody>
      </p:sp>
      <p:cxnSp>
        <p:nvCxnSpPr>
          <p:cNvPr id="223" name="Straight Connector 222">
            <a:extLst>
              <a:ext uri="{FF2B5EF4-FFF2-40B4-BE49-F238E27FC236}">
                <a16:creationId xmlns:a16="http://schemas.microsoft.com/office/drawing/2014/main" id="{51F2C8F1-2772-4442-80D2-BC4C327B94AF}"/>
              </a:ext>
            </a:extLst>
          </p:cNvPr>
          <p:cNvCxnSpPr>
            <a:cxnSpLocks/>
            <a:stCxn id="22" idx="1"/>
            <a:endCxn id="222" idx="6"/>
          </p:cNvCxnSpPr>
          <p:nvPr/>
        </p:nvCxnSpPr>
        <p:spPr>
          <a:xfrm flipH="1" flipV="1">
            <a:off x="2082060" y="479797"/>
            <a:ext cx="1242215" cy="1552095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9" name="Oval 228">
            <a:extLst>
              <a:ext uri="{FF2B5EF4-FFF2-40B4-BE49-F238E27FC236}">
                <a16:creationId xmlns:a16="http://schemas.microsoft.com/office/drawing/2014/main" id="{0ED1C499-2CA5-47F3-8ACD-C7240D167BDD}"/>
              </a:ext>
            </a:extLst>
          </p:cNvPr>
          <p:cNvSpPr/>
          <p:nvPr/>
        </p:nvSpPr>
        <p:spPr>
          <a:xfrm>
            <a:off x="143660" y="769249"/>
            <a:ext cx="1938400" cy="551432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assembly</a:t>
            </a:r>
          </a:p>
        </p:txBody>
      </p:sp>
      <p:cxnSp>
        <p:nvCxnSpPr>
          <p:cNvPr id="230" name="Straight Connector 229">
            <a:extLst>
              <a:ext uri="{FF2B5EF4-FFF2-40B4-BE49-F238E27FC236}">
                <a16:creationId xmlns:a16="http://schemas.microsoft.com/office/drawing/2014/main" id="{E178CBEB-F597-43A9-A84B-36DDEAF9A7F0}"/>
              </a:ext>
            </a:extLst>
          </p:cNvPr>
          <p:cNvCxnSpPr>
            <a:cxnSpLocks/>
            <a:stCxn id="38" idx="1"/>
            <a:endCxn id="229" idx="6"/>
          </p:cNvCxnSpPr>
          <p:nvPr/>
        </p:nvCxnSpPr>
        <p:spPr>
          <a:xfrm flipH="1" flipV="1">
            <a:off x="2082060" y="1044965"/>
            <a:ext cx="1221676" cy="1528454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Connector 235">
            <a:extLst>
              <a:ext uri="{FF2B5EF4-FFF2-40B4-BE49-F238E27FC236}">
                <a16:creationId xmlns:a16="http://schemas.microsoft.com/office/drawing/2014/main" id="{6C5E7585-3BDE-4B06-88C8-0A6092B3CDE4}"/>
              </a:ext>
            </a:extLst>
          </p:cNvPr>
          <p:cNvCxnSpPr>
            <a:cxnSpLocks/>
            <a:stCxn id="48" idx="1"/>
            <a:endCxn id="182" idx="6"/>
          </p:cNvCxnSpPr>
          <p:nvPr/>
        </p:nvCxnSpPr>
        <p:spPr>
          <a:xfrm flipH="1" flipV="1">
            <a:off x="1468731" y="2907945"/>
            <a:ext cx="1561196" cy="2267751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Connector 238">
            <a:extLst>
              <a:ext uri="{FF2B5EF4-FFF2-40B4-BE49-F238E27FC236}">
                <a16:creationId xmlns:a16="http://schemas.microsoft.com/office/drawing/2014/main" id="{A6C89310-E35B-4965-BFE1-BB1E8BB99195}"/>
              </a:ext>
            </a:extLst>
          </p:cNvPr>
          <p:cNvCxnSpPr>
            <a:cxnSpLocks/>
            <a:stCxn id="51" idx="1"/>
            <a:endCxn id="182" idx="6"/>
          </p:cNvCxnSpPr>
          <p:nvPr/>
        </p:nvCxnSpPr>
        <p:spPr>
          <a:xfrm flipH="1" flipV="1">
            <a:off x="1468731" y="2907945"/>
            <a:ext cx="1546979" cy="2754313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Connector 241">
            <a:extLst>
              <a:ext uri="{FF2B5EF4-FFF2-40B4-BE49-F238E27FC236}">
                <a16:creationId xmlns:a16="http://schemas.microsoft.com/office/drawing/2014/main" id="{B4FF86C0-66FB-47A7-82EE-8CC23022C17A}"/>
              </a:ext>
            </a:extLst>
          </p:cNvPr>
          <p:cNvCxnSpPr>
            <a:cxnSpLocks/>
            <a:stCxn id="50" idx="1"/>
            <a:endCxn id="182" idx="6"/>
          </p:cNvCxnSpPr>
          <p:nvPr/>
        </p:nvCxnSpPr>
        <p:spPr>
          <a:xfrm flipH="1" flipV="1">
            <a:off x="1468731" y="2907945"/>
            <a:ext cx="1618269" cy="1752218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E718CC8E-2FBC-B434-A516-8579E9A2C546}"/>
              </a:ext>
            </a:extLst>
          </p:cNvPr>
          <p:cNvSpPr txBox="1"/>
          <p:nvPr/>
        </p:nvSpPr>
        <p:spPr>
          <a:xfrm>
            <a:off x="5447948" y="6404581"/>
            <a:ext cx="2875787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err="1"/>
              <a:t>DaisyNFS</a:t>
            </a:r>
            <a:r>
              <a:rPr lang="en-US" sz="2400"/>
              <a:t> </a:t>
            </a:r>
            <a:r>
              <a:rPr lang="en-US" sz="2400" i="1"/>
              <a:t>(OSDI 2022)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1D5C51F-D57C-D911-AF8B-DFBC574EC9E3}"/>
              </a:ext>
            </a:extLst>
          </p:cNvPr>
          <p:cNvSpPr txBox="1"/>
          <p:nvPr/>
        </p:nvSpPr>
        <p:spPr>
          <a:xfrm>
            <a:off x="2908836" y="6401205"/>
            <a:ext cx="2344296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/>
              <a:t>Knox </a:t>
            </a:r>
            <a:r>
              <a:rPr lang="en-US" sz="2400" i="1"/>
              <a:t>(OSDI 2022)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A286AD0-DBB1-927D-ADC5-063FA13016C0}"/>
              </a:ext>
            </a:extLst>
          </p:cNvPr>
          <p:cNvCxnSpPr>
            <a:cxnSpLocks/>
            <a:stCxn id="27" idx="1"/>
            <a:endCxn id="162" idx="6"/>
          </p:cNvCxnSpPr>
          <p:nvPr/>
        </p:nvCxnSpPr>
        <p:spPr>
          <a:xfrm flipH="1" flipV="1">
            <a:off x="1706179" y="4477422"/>
            <a:ext cx="1202657" cy="2154616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27967192-5B92-FBE1-04D5-381ABE09DF16}"/>
              </a:ext>
            </a:extLst>
          </p:cNvPr>
          <p:cNvCxnSpPr>
            <a:cxnSpLocks/>
            <a:stCxn id="27" idx="1"/>
            <a:endCxn id="10" idx="6"/>
          </p:cNvCxnSpPr>
          <p:nvPr/>
        </p:nvCxnSpPr>
        <p:spPr>
          <a:xfrm flipH="1" flipV="1">
            <a:off x="1373911" y="3524431"/>
            <a:ext cx="1534925" cy="3107607"/>
          </a:xfrm>
          <a:prstGeom prst="line">
            <a:avLst/>
          </a:prstGeom>
          <a:ln w="571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63520D8D-C814-0EE0-51D1-ABBE41332D3C}"/>
              </a:ext>
            </a:extLst>
          </p:cNvPr>
          <p:cNvSpPr txBox="1"/>
          <p:nvPr/>
        </p:nvSpPr>
        <p:spPr>
          <a:xfrm>
            <a:off x="8400895" y="6364607"/>
            <a:ext cx="2167581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/>
              <a:t>VIA </a:t>
            </a:r>
            <a:r>
              <a:rPr lang="en-US" sz="2400" i="1"/>
              <a:t>(OSDI 2022)</a:t>
            </a:r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5FCD23B9-23A1-7512-E8C2-049BC54CE2B4}"/>
              </a:ext>
            </a:extLst>
          </p:cNvPr>
          <p:cNvCxnSpPr>
            <a:cxnSpLocks/>
            <a:stCxn id="9" idx="2"/>
            <a:endCxn id="75" idx="3"/>
          </p:cNvCxnSpPr>
          <p:nvPr/>
        </p:nvCxnSpPr>
        <p:spPr>
          <a:xfrm flipH="1">
            <a:off x="10568476" y="3378238"/>
            <a:ext cx="26224" cy="3217202"/>
          </a:xfrm>
          <a:prstGeom prst="line">
            <a:avLst/>
          </a:prstGeom>
          <a:ln w="571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0245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 animBg="1"/>
      <p:bldP spid="10" grpId="0" animBg="1"/>
      <p:bldP spid="74" grpId="0" animBg="1"/>
      <p:bldP spid="99" grpId="0" animBg="1"/>
      <p:bldP spid="162" grpId="0" animBg="1"/>
      <p:bldP spid="170" grpId="0" animBg="1"/>
      <p:bldP spid="178" grpId="0" animBg="1"/>
      <p:bldP spid="182" grpId="0" animBg="1"/>
      <p:bldP spid="205" grpId="0" animBg="1"/>
      <p:bldP spid="222" grpId="0" animBg="1"/>
      <p:bldP spid="229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8A282D-E55B-42F8-9D85-2D800139A0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Languages for verifying systems code</a:t>
            </a:r>
          </a:p>
        </p:txBody>
      </p:sp>
      <p:sp>
        <p:nvSpPr>
          <p:cNvPr id="3" name="Arrow: Left-Right 2">
            <a:extLst>
              <a:ext uri="{FF2B5EF4-FFF2-40B4-BE49-F238E27FC236}">
                <a16:creationId xmlns:a16="http://schemas.microsoft.com/office/drawing/2014/main" id="{C3267550-A813-4F79-AA42-10AE12722BBB}"/>
              </a:ext>
            </a:extLst>
          </p:cNvPr>
          <p:cNvSpPr/>
          <p:nvPr/>
        </p:nvSpPr>
        <p:spPr>
          <a:xfrm>
            <a:off x="3028427" y="2197915"/>
            <a:ext cx="6384022" cy="704675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2C2820-54A0-4D79-A2D7-74E905A423E3}"/>
              </a:ext>
            </a:extLst>
          </p:cNvPr>
          <p:cNvSpPr txBox="1"/>
          <p:nvPr/>
        </p:nvSpPr>
        <p:spPr>
          <a:xfrm>
            <a:off x="339406" y="2088587"/>
            <a:ext cx="28249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More like Haskell/ML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385653-753F-4A4B-83BF-D9FADBB8C350}"/>
              </a:ext>
            </a:extLst>
          </p:cNvPr>
          <p:cNvSpPr txBox="1"/>
          <p:nvPr/>
        </p:nvSpPr>
        <p:spPr>
          <a:xfrm>
            <a:off x="9350797" y="2120768"/>
            <a:ext cx="21847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More like C/C++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130BF8B-841E-444A-8464-C1969C036892}"/>
              </a:ext>
            </a:extLst>
          </p:cNvPr>
          <p:cNvSpPr/>
          <p:nvPr/>
        </p:nvSpPr>
        <p:spPr>
          <a:xfrm>
            <a:off x="3616845" y="3204593"/>
            <a:ext cx="1416970" cy="551432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Dafny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CC61A1A-59F9-43BD-B5A4-7453BFA52D82}"/>
              </a:ext>
            </a:extLst>
          </p:cNvPr>
          <p:cNvSpPr/>
          <p:nvPr/>
        </p:nvSpPr>
        <p:spPr>
          <a:xfrm>
            <a:off x="1028072" y="3204593"/>
            <a:ext cx="1416970" cy="551432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F*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FCCA3DD-49A8-48DE-B888-8173286259EA}"/>
              </a:ext>
            </a:extLst>
          </p:cNvPr>
          <p:cNvSpPr/>
          <p:nvPr/>
        </p:nvSpPr>
        <p:spPr>
          <a:xfrm>
            <a:off x="8876387" y="3204593"/>
            <a:ext cx="1416970" cy="551432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VCC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7280AEC-C44F-4EED-B8CD-D51608880C06}"/>
              </a:ext>
            </a:extLst>
          </p:cNvPr>
          <p:cNvSpPr/>
          <p:nvPr/>
        </p:nvSpPr>
        <p:spPr>
          <a:xfrm>
            <a:off x="6096001" y="2974202"/>
            <a:ext cx="1816358" cy="1069291"/>
          </a:xfrm>
          <a:prstGeom prst="ellipse">
            <a:avLst/>
          </a:prstGeom>
          <a:gradFill flip="none" rotWithShape="1">
            <a:gsLst>
              <a:gs pos="0">
                <a:schemeClr val="accent6">
                  <a:tint val="66000"/>
                  <a:satMod val="160000"/>
                </a:schemeClr>
              </a:gs>
              <a:gs pos="50000">
                <a:schemeClr val="accent6">
                  <a:tint val="44500"/>
                  <a:satMod val="160000"/>
                </a:schemeClr>
              </a:gs>
              <a:gs pos="100000">
                <a:schemeClr val="accent6">
                  <a:tint val="23500"/>
                  <a:satMod val="160000"/>
                </a:schemeClr>
              </a:gs>
            </a:gsLst>
            <a:lin ang="5400000" scaled="1"/>
            <a:tileRect/>
          </a:gra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2060"/>
                </a:solidFill>
              </a:rPr>
              <a:t>Verified</a:t>
            </a:r>
          </a:p>
          <a:p>
            <a:pPr algn="ctr"/>
            <a:r>
              <a:rPr lang="en-US" sz="2400">
                <a:solidFill>
                  <a:srgbClr val="002060"/>
                </a:solidFill>
              </a:rPr>
              <a:t>Rust?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F0E3CF5-1BF5-4D5C-B968-617D3BA92D32}"/>
              </a:ext>
            </a:extLst>
          </p:cNvPr>
          <p:cNvCxnSpPr>
            <a:cxnSpLocks/>
            <a:stCxn id="26" idx="0"/>
            <a:endCxn id="9" idx="4"/>
          </p:cNvCxnSpPr>
          <p:nvPr/>
        </p:nvCxnSpPr>
        <p:spPr>
          <a:xfrm flipV="1">
            <a:off x="6053391" y="4043493"/>
            <a:ext cx="950789" cy="61194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573A4264-533E-4E94-9B51-A5B2330F3A72}"/>
              </a:ext>
            </a:extLst>
          </p:cNvPr>
          <p:cNvSpPr txBox="1">
            <a:spLocks/>
          </p:cNvSpPr>
          <p:nvPr/>
        </p:nvSpPr>
        <p:spPr>
          <a:xfrm>
            <a:off x="282151" y="4238167"/>
            <a:ext cx="4751664" cy="230677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Rust is like Haskell/ML:</a:t>
            </a:r>
          </a:p>
          <a:p>
            <a:pPr lvl="1"/>
            <a:r>
              <a:rPr lang="en-US"/>
              <a:t>Type-safe</a:t>
            </a:r>
          </a:p>
          <a:p>
            <a:pPr lvl="1"/>
            <a:r>
              <a:rPr lang="en-US"/>
              <a:t>Algebraic datatypes</a:t>
            </a:r>
          </a:p>
          <a:p>
            <a:pPr lvl="1"/>
            <a:r>
              <a:rPr lang="en-US"/>
              <a:t>Pattern matching</a:t>
            </a:r>
          </a:p>
          <a:p>
            <a:pPr lvl="1"/>
            <a:r>
              <a:rPr lang="en-US"/>
              <a:t>Side effects are restricted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D260B3D-72B3-4351-B525-A634D4E3871F}"/>
              </a:ext>
            </a:extLst>
          </p:cNvPr>
          <p:cNvCxnSpPr>
            <a:cxnSpLocks/>
            <a:stCxn id="18" idx="0"/>
            <a:endCxn id="9" idx="2"/>
          </p:cNvCxnSpPr>
          <p:nvPr/>
        </p:nvCxnSpPr>
        <p:spPr>
          <a:xfrm flipV="1">
            <a:off x="2657983" y="3508848"/>
            <a:ext cx="3438018" cy="72931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D6DA60C0-5267-47F6-AF7C-7DF60D7F26E4}"/>
              </a:ext>
            </a:extLst>
          </p:cNvPr>
          <p:cNvSpPr txBox="1">
            <a:spLocks/>
          </p:cNvSpPr>
          <p:nvPr/>
        </p:nvSpPr>
        <p:spPr>
          <a:xfrm>
            <a:off x="7072967" y="4186105"/>
            <a:ext cx="4751664" cy="230677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Rust is like C/C++:</a:t>
            </a:r>
          </a:p>
          <a:p>
            <a:pPr lvl="1"/>
            <a:r>
              <a:rPr lang="en-US"/>
              <a:t>Low-level pointer manipulation</a:t>
            </a:r>
          </a:p>
          <a:p>
            <a:pPr lvl="1"/>
            <a:r>
              <a:rPr lang="en-US"/>
              <a:t>No garbage collector</a:t>
            </a:r>
          </a:p>
          <a:p>
            <a:pPr lvl="1"/>
            <a:r>
              <a:rPr lang="en-US"/>
              <a:t>Structs inside structs</a:t>
            </a:r>
          </a:p>
          <a:p>
            <a:pPr lvl="1"/>
            <a:r>
              <a:rPr lang="en-US"/>
              <a:t>In-place mutation of fields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03FA2CD-CD2B-45A7-B793-A2180C5BFB8C}"/>
              </a:ext>
            </a:extLst>
          </p:cNvPr>
          <p:cNvCxnSpPr>
            <a:cxnSpLocks/>
            <a:stCxn id="22" idx="0"/>
            <a:endCxn id="9" idx="6"/>
          </p:cNvCxnSpPr>
          <p:nvPr/>
        </p:nvCxnSpPr>
        <p:spPr>
          <a:xfrm flipH="1" flipV="1">
            <a:off x="7912359" y="3508848"/>
            <a:ext cx="1536440" cy="67725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D2BB22A5-F345-4045-9D06-381136E03EA8}"/>
              </a:ext>
            </a:extLst>
          </p:cNvPr>
          <p:cNvSpPr txBox="1">
            <a:spLocks/>
          </p:cNvSpPr>
          <p:nvPr/>
        </p:nvSpPr>
        <p:spPr>
          <a:xfrm>
            <a:off x="4658628" y="4655441"/>
            <a:ext cx="2789526" cy="13680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Rust is unique:</a:t>
            </a:r>
          </a:p>
          <a:p>
            <a:pPr lvl="1"/>
            <a:r>
              <a:rPr lang="en-US"/>
              <a:t>Linear types</a:t>
            </a:r>
          </a:p>
          <a:p>
            <a:pPr lvl="1"/>
            <a:r>
              <a:rPr lang="en-US"/>
              <a:t>Borrowing</a:t>
            </a:r>
          </a:p>
        </p:txBody>
      </p:sp>
    </p:spTree>
    <p:extLst>
      <p:ext uri="{BB962C8B-B14F-4D97-AF65-F5344CB8AC3E}">
        <p14:creationId xmlns:p14="http://schemas.microsoft.com/office/powerpoint/2010/main" val="3694894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2" grpId="0" animBg="1"/>
      <p:bldP spid="26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8A282D-E55B-42F8-9D85-2D800139A0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Languages for verifying/safe systems code</a:t>
            </a:r>
          </a:p>
        </p:txBody>
      </p:sp>
      <p:sp>
        <p:nvSpPr>
          <p:cNvPr id="3" name="Arrow: Left-Right 2">
            <a:extLst>
              <a:ext uri="{FF2B5EF4-FFF2-40B4-BE49-F238E27FC236}">
                <a16:creationId xmlns:a16="http://schemas.microsoft.com/office/drawing/2014/main" id="{C3267550-A813-4F79-AA42-10AE12722BBB}"/>
              </a:ext>
            </a:extLst>
          </p:cNvPr>
          <p:cNvSpPr/>
          <p:nvPr/>
        </p:nvSpPr>
        <p:spPr>
          <a:xfrm>
            <a:off x="3028427" y="2197915"/>
            <a:ext cx="6384022" cy="704675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2C2820-54A0-4D79-A2D7-74E905A423E3}"/>
              </a:ext>
            </a:extLst>
          </p:cNvPr>
          <p:cNvSpPr txBox="1"/>
          <p:nvPr/>
        </p:nvSpPr>
        <p:spPr>
          <a:xfrm>
            <a:off x="339406" y="2088587"/>
            <a:ext cx="28249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More like Haskell/ML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385653-753F-4A4B-83BF-D9FADBB8C350}"/>
              </a:ext>
            </a:extLst>
          </p:cNvPr>
          <p:cNvSpPr txBox="1"/>
          <p:nvPr/>
        </p:nvSpPr>
        <p:spPr>
          <a:xfrm>
            <a:off x="9350797" y="2120768"/>
            <a:ext cx="21847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More like C/C++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130BF8B-841E-444A-8464-C1969C036892}"/>
              </a:ext>
            </a:extLst>
          </p:cNvPr>
          <p:cNvSpPr/>
          <p:nvPr/>
        </p:nvSpPr>
        <p:spPr>
          <a:xfrm>
            <a:off x="3616845" y="3204593"/>
            <a:ext cx="1416970" cy="551432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Dafny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CC61A1A-59F9-43BD-B5A4-7453BFA52D82}"/>
              </a:ext>
            </a:extLst>
          </p:cNvPr>
          <p:cNvSpPr/>
          <p:nvPr/>
        </p:nvSpPr>
        <p:spPr>
          <a:xfrm>
            <a:off x="1028072" y="3204593"/>
            <a:ext cx="1416970" cy="551432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F*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FCCA3DD-49A8-48DE-B888-8173286259EA}"/>
              </a:ext>
            </a:extLst>
          </p:cNvPr>
          <p:cNvSpPr/>
          <p:nvPr/>
        </p:nvSpPr>
        <p:spPr>
          <a:xfrm>
            <a:off x="8876387" y="3204593"/>
            <a:ext cx="1416970" cy="551432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VCC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734C0E0-6B8A-0AB7-A54B-951A2054A8A6}"/>
              </a:ext>
            </a:extLst>
          </p:cNvPr>
          <p:cNvSpPr/>
          <p:nvPr/>
        </p:nvSpPr>
        <p:spPr>
          <a:xfrm>
            <a:off x="6205618" y="3204593"/>
            <a:ext cx="1416970" cy="551432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Verus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1F03C94C-78DE-5333-C81C-6309CBF38681}"/>
              </a:ext>
            </a:extLst>
          </p:cNvPr>
          <p:cNvGrpSpPr/>
          <p:nvPr/>
        </p:nvGrpSpPr>
        <p:grpSpPr>
          <a:xfrm>
            <a:off x="977636" y="4410366"/>
            <a:ext cx="3335746" cy="1694870"/>
            <a:chOff x="977636" y="4410366"/>
            <a:chExt cx="3335746" cy="1694870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D3671F0B-F6E7-73A2-F6CB-B1BC5C0C1F6E}"/>
                </a:ext>
              </a:extLst>
            </p:cNvPr>
            <p:cNvSpPr/>
            <p:nvPr/>
          </p:nvSpPr>
          <p:spPr>
            <a:xfrm>
              <a:off x="977636" y="4410366"/>
              <a:ext cx="1416970" cy="551432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/>
                <a:t>Steel</a:t>
              </a:r>
            </a:p>
          </p:txBody>
        </p:sp>
        <p:sp>
          <p:nvSpPr>
            <p:cNvPr id="17" name="Content Placeholder 2">
              <a:extLst>
                <a:ext uri="{FF2B5EF4-FFF2-40B4-BE49-F238E27FC236}">
                  <a16:creationId xmlns:a16="http://schemas.microsoft.com/office/drawing/2014/main" id="{3F63D64E-15CF-7DB5-AD87-3E90DA9AD6BB}"/>
                </a:ext>
              </a:extLst>
            </p:cNvPr>
            <p:cNvSpPr txBox="1">
              <a:spLocks/>
            </p:cNvSpPr>
            <p:nvPr/>
          </p:nvSpPr>
          <p:spPr>
            <a:xfrm>
              <a:off x="1119724" y="5164193"/>
              <a:ext cx="3193658" cy="94104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/>
                <a:t>Scale to Next Order of Magnitude</a:t>
              </a:r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BB88D59E-7F8B-3F52-1279-99276A16F6A1}"/>
                </a:ext>
              </a:extLst>
            </p:cNvPr>
            <p:cNvCxnSpPr>
              <a:cxnSpLocks/>
              <a:stCxn id="16" idx="4"/>
              <a:endCxn id="17" idx="0"/>
            </p:cNvCxnSpPr>
            <p:nvPr/>
          </p:nvCxnSpPr>
          <p:spPr>
            <a:xfrm>
              <a:off x="1686121" y="4961798"/>
              <a:ext cx="1030432" cy="20239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C6DB332F-018F-8886-3178-D32008A864A5}"/>
              </a:ext>
            </a:extLst>
          </p:cNvPr>
          <p:cNvGrpSpPr/>
          <p:nvPr/>
        </p:nvGrpSpPr>
        <p:grpSpPr>
          <a:xfrm>
            <a:off x="3498767" y="4455019"/>
            <a:ext cx="5714545" cy="1660755"/>
            <a:chOff x="3495556" y="4421010"/>
            <a:chExt cx="5714545" cy="1660755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D6063A82-8FE5-A0F7-9EF4-440403A21ECE}"/>
                </a:ext>
              </a:extLst>
            </p:cNvPr>
            <p:cNvSpPr/>
            <p:nvPr/>
          </p:nvSpPr>
          <p:spPr>
            <a:xfrm>
              <a:off x="3495556" y="4421010"/>
              <a:ext cx="1659547" cy="551432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/>
                <a:t>Armada</a:t>
              </a:r>
            </a:p>
          </p:txBody>
        </p:sp>
        <p:sp>
          <p:nvSpPr>
            <p:cNvPr id="27" name="Content Placeholder 2">
              <a:extLst>
                <a:ext uri="{FF2B5EF4-FFF2-40B4-BE49-F238E27FC236}">
                  <a16:creationId xmlns:a16="http://schemas.microsoft.com/office/drawing/2014/main" id="{57225BE2-E02B-972F-F551-359CFCEE5A8F}"/>
                </a:ext>
              </a:extLst>
            </p:cNvPr>
            <p:cNvSpPr txBox="1">
              <a:spLocks/>
            </p:cNvSpPr>
            <p:nvPr/>
          </p:nvSpPr>
          <p:spPr>
            <a:xfrm>
              <a:off x="4810453" y="5140723"/>
              <a:ext cx="4399648" cy="94104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/>
                <a:t>Lock Free Data-structures for Critical Infrastructure</a:t>
              </a:r>
            </a:p>
            <a:p>
              <a:endParaRPr lang="en-US"/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44937CF4-E6F7-1050-56B0-7539513BFC02}"/>
                </a:ext>
              </a:extLst>
            </p:cNvPr>
            <p:cNvCxnSpPr>
              <a:cxnSpLocks/>
              <a:stCxn id="21" idx="6"/>
              <a:endCxn id="27" idx="0"/>
            </p:cNvCxnSpPr>
            <p:nvPr/>
          </p:nvCxnSpPr>
          <p:spPr>
            <a:xfrm>
              <a:off x="5155103" y="4696726"/>
              <a:ext cx="1855174" cy="44399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9" name="Oval 28">
            <a:extLst>
              <a:ext uri="{FF2B5EF4-FFF2-40B4-BE49-F238E27FC236}">
                <a16:creationId xmlns:a16="http://schemas.microsoft.com/office/drawing/2014/main" id="{B2DEB7A2-4524-3C8A-F2AB-A249F88DD962}"/>
              </a:ext>
            </a:extLst>
          </p:cNvPr>
          <p:cNvSpPr/>
          <p:nvPr/>
        </p:nvSpPr>
        <p:spPr>
          <a:xfrm>
            <a:off x="6084329" y="4410366"/>
            <a:ext cx="1659547" cy="551432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Verona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658B4D2F-166A-7F99-1087-9DA730132DE9}"/>
              </a:ext>
            </a:extLst>
          </p:cNvPr>
          <p:cNvCxnSpPr>
            <a:cxnSpLocks/>
            <a:stCxn id="29" idx="6"/>
            <a:endCxn id="36" idx="1"/>
          </p:cNvCxnSpPr>
          <p:nvPr/>
        </p:nvCxnSpPr>
        <p:spPr>
          <a:xfrm flipV="1">
            <a:off x="7743876" y="4636652"/>
            <a:ext cx="344794" cy="4943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C3893438-A2F8-83EB-4EBA-32C7A44C45DC}"/>
              </a:ext>
            </a:extLst>
          </p:cNvPr>
          <p:cNvSpPr txBox="1">
            <a:spLocks/>
          </p:cNvSpPr>
          <p:nvPr/>
        </p:nvSpPr>
        <p:spPr>
          <a:xfrm>
            <a:off x="402120" y="3861864"/>
            <a:ext cx="3193658" cy="49704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/>
              <a:t>Full Stack Security</a:t>
            </a:r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5E191C18-6E37-031C-D1B6-6FDB4027548E}"/>
              </a:ext>
            </a:extLst>
          </p:cNvPr>
          <p:cNvSpPr txBox="1">
            <a:spLocks/>
          </p:cNvSpPr>
          <p:nvPr/>
        </p:nvSpPr>
        <p:spPr>
          <a:xfrm>
            <a:off x="8088670" y="4388128"/>
            <a:ext cx="1769839" cy="49704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err="1"/>
              <a:t>Rust.Next</a:t>
            </a:r>
            <a:endParaRPr lang="en-US"/>
          </a:p>
        </p:txBody>
      </p:sp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5F128248-A70A-6D88-DEB7-88BB2495BC5B}"/>
              </a:ext>
            </a:extLst>
          </p:cNvPr>
          <p:cNvSpPr txBox="1">
            <a:spLocks/>
          </p:cNvSpPr>
          <p:nvPr/>
        </p:nvSpPr>
        <p:spPr>
          <a:xfrm>
            <a:off x="5399907" y="3783217"/>
            <a:ext cx="3079076" cy="49704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/>
              <a:t>Rust      Verification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1F85F99-3B75-0246-E70D-51046ED69A2F}"/>
              </a:ext>
            </a:extLst>
          </p:cNvPr>
          <p:cNvCxnSpPr>
            <a:cxnSpLocks/>
            <a:stCxn id="11" idx="6"/>
          </p:cNvCxnSpPr>
          <p:nvPr/>
        </p:nvCxnSpPr>
        <p:spPr>
          <a:xfrm>
            <a:off x="7622588" y="3480309"/>
            <a:ext cx="283739" cy="30290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2" name="Picture 51" descr="See the source image">
            <a:extLst>
              <a:ext uri="{FF2B5EF4-FFF2-40B4-BE49-F238E27FC236}">
                <a16:creationId xmlns:a16="http://schemas.microsoft.com/office/drawing/2014/main" id="{E3F6A724-8D8E-ECC2-6F7B-BCF28315D4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17" y="3721998"/>
            <a:ext cx="429761" cy="666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53" descr="See the source image">
            <a:extLst>
              <a:ext uri="{FF2B5EF4-FFF2-40B4-BE49-F238E27FC236}">
                <a16:creationId xmlns:a16="http://schemas.microsoft.com/office/drawing/2014/main" id="{EE88C9A1-5BF8-92A2-854D-53E9D89287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057" y="5202080"/>
            <a:ext cx="558237" cy="865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55" descr="See the source image">
            <a:extLst>
              <a:ext uri="{FF2B5EF4-FFF2-40B4-BE49-F238E27FC236}">
                <a16:creationId xmlns:a16="http://schemas.microsoft.com/office/drawing/2014/main" id="{37CAD616-ECF1-9F06-EBD3-BE129887D7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7799" y="5164193"/>
            <a:ext cx="600326" cy="930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57" descr="See the source image">
            <a:extLst>
              <a:ext uri="{FF2B5EF4-FFF2-40B4-BE49-F238E27FC236}">
                <a16:creationId xmlns:a16="http://schemas.microsoft.com/office/drawing/2014/main" id="{0CC2E4A7-A30F-EF90-3C54-A9FF14E69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5527" y="4171484"/>
            <a:ext cx="575169" cy="891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59" descr="See the source image">
            <a:extLst>
              <a:ext uri="{FF2B5EF4-FFF2-40B4-BE49-F238E27FC236}">
                <a16:creationId xmlns:a16="http://schemas.microsoft.com/office/drawing/2014/main" id="{D3B36E88-7BB1-6784-07F9-A8B5A62ED5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8443" y="3676187"/>
            <a:ext cx="429761" cy="666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A picture containing shape&#10;&#10;Description automatically generated">
            <a:extLst>
              <a:ext uri="{FF2B5EF4-FFF2-40B4-BE49-F238E27FC236}">
                <a16:creationId xmlns:a16="http://schemas.microsoft.com/office/drawing/2014/main" id="{AEFF334D-D0DB-4183-8F3B-1FD02A4E5D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205618" y="3861864"/>
            <a:ext cx="340956" cy="377268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894AB62-2C7D-3F37-E436-4307FC4021A0}"/>
              </a:ext>
            </a:extLst>
          </p:cNvPr>
          <p:cNvCxnSpPr>
            <a:cxnSpLocks/>
            <a:endCxn id="7" idx="4"/>
          </p:cNvCxnSpPr>
          <p:nvPr/>
        </p:nvCxnSpPr>
        <p:spPr>
          <a:xfrm flipV="1">
            <a:off x="1686121" y="3756025"/>
            <a:ext cx="50436" cy="9904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55203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>
            <a:extLst>
              <a:ext uri="{FF2B5EF4-FFF2-40B4-BE49-F238E27FC236}">
                <a16:creationId xmlns:a16="http://schemas.microsoft.com/office/drawing/2014/main" id="{D1A7247E-6D3A-4709-AE3B-FAC1D36B965F}"/>
              </a:ext>
            </a:extLst>
          </p:cNvPr>
          <p:cNvSpPr txBox="1">
            <a:spLocks/>
          </p:cNvSpPr>
          <p:nvPr/>
        </p:nvSpPr>
        <p:spPr>
          <a:xfrm>
            <a:off x="1650185" y="457200"/>
            <a:ext cx="9956598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 Semibold"/>
              </a:rPr>
              <a:t>for Software +…</a:t>
            </a:r>
            <a:endParaRPr kumimoji="0" lang="en-US" sz="3600" b="0" i="0" u="none" strike="noStrike" kern="1200" cap="none" spc="-50" normalizeH="0" baseline="0" noProof="0">
              <a:ln w="3175">
                <a:noFill/>
              </a:ln>
              <a:gradFill>
                <a:gsLst>
                  <a:gs pos="1250">
                    <a:srgbClr val="000000"/>
                  </a:gs>
                  <a:gs pos="100000">
                    <a:srgbClr val="000000"/>
                  </a:gs>
                </a:gsLst>
                <a:lin ang="5400000" scaled="0"/>
              </a:gradFill>
              <a:effectLst/>
              <a:uLnTx/>
              <a:uFillTx/>
              <a:latin typeface="Segoe UI Semibold"/>
              <a:ea typeface="+mn-ea"/>
              <a:cs typeface="Segoe UI" pitchFamily="34" charset="0"/>
            </a:endParaRPr>
          </a:p>
        </p:txBody>
      </p:sp>
      <p:pic>
        <p:nvPicPr>
          <p:cNvPr id="2" name="Picture 2" descr="Picture 2">
            <a:extLst>
              <a:ext uri="{FF2B5EF4-FFF2-40B4-BE49-F238E27FC236}">
                <a16:creationId xmlns:a16="http://schemas.microsoft.com/office/drawing/2014/main" id="{BE6A051E-6EC3-444A-9E16-02C2AEFDD3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379" y="482682"/>
            <a:ext cx="874178" cy="528516"/>
          </a:xfrm>
          <a:prstGeom prst="rect">
            <a:avLst/>
          </a:prstGeom>
          <a:ln w="12700">
            <a:miter lim="400000"/>
          </a:ln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A7ABD55-EE5C-49BF-845A-923B0B06F777}"/>
              </a:ext>
            </a:extLst>
          </p:cNvPr>
          <p:cNvSpPr txBox="1"/>
          <p:nvPr/>
        </p:nvSpPr>
        <p:spPr>
          <a:xfrm>
            <a:off x="866857" y="2414537"/>
            <a:ext cx="16307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>
                <a:latin typeface="Segoe UI Semibold" panose="020B0702040204020203" pitchFamily="34" charset="0"/>
                <a:cs typeface="Segoe UI Semibold" panose="020B0702040204020203" pitchFamily="34" charset="0"/>
              </a:rPr>
              <a:t>Azure Network </a:t>
            </a:r>
          </a:p>
          <a:p>
            <a:pPr algn="ctr"/>
            <a:r>
              <a:rPr lang="en-US" sz="1400">
                <a:latin typeface="Segoe UI Semibold" panose="020B0702040204020203" pitchFamily="34" charset="0"/>
                <a:cs typeface="Segoe UI Semibold" panose="020B0702040204020203" pitchFamily="34" charset="0"/>
              </a:rPr>
              <a:t>Verification</a:t>
            </a:r>
          </a:p>
        </p:txBody>
      </p:sp>
      <p:pic>
        <p:nvPicPr>
          <p:cNvPr id="22" name="Content Placeholder 3" descr="Content Placeholder 3">
            <a:extLst>
              <a:ext uri="{FF2B5EF4-FFF2-40B4-BE49-F238E27FC236}">
                <a16:creationId xmlns:a16="http://schemas.microsoft.com/office/drawing/2014/main" id="{B50F8A8D-B207-4D73-8783-0F3E438D43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9819" y="1691049"/>
            <a:ext cx="1144792" cy="565698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B5FB49D-FCDF-4312-B92F-18313524D493}"/>
              </a:ext>
            </a:extLst>
          </p:cNvPr>
          <p:cNvCxnSpPr>
            <a:cxnSpLocks/>
          </p:cNvCxnSpPr>
          <p:nvPr/>
        </p:nvCxnSpPr>
        <p:spPr>
          <a:xfrm>
            <a:off x="1109819" y="2373866"/>
            <a:ext cx="1150918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003AA392-09E5-4F1E-85A2-A41A655609D9}"/>
              </a:ext>
            </a:extLst>
          </p:cNvPr>
          <p:cNvSpPr txBox="1"/>
          <p:nvPr/>
        </p:nvSpPr>
        <p:spPr>
          <a:xfrm>
            <a:off x="706251" y="4010537"/>
            <a:ext cx="195192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>
                <a:latin typeface="Segoe UI Semibold" panose="020B0702040204020203" pitchFamily="34" charset="0"/>
                <a:cs typeface="Segoe UI Semibold" panose="020B0702040204020203" pitchFamily="34" charset="0"/>
              </a:rPr>
              <a:t>Verified Crypto </a:t>
            </a:r>
          </a:p>
          <a:p>
            <a:pPr algn="ctr"/>
            <a:r>
              <a:rPr lang="en-US" sz="1400">
                <a:latin typeface="Segoe UI Semibold" panose="020B0702040204020203" pitchFamily="34" charset="0"/>
                <a:cs typeface="Segoe UI Semibold" panose="020B0702040204020203" pitchFamily="34" charset="0"/>
              </a:rPr>
              <a:t>Libraries &amp; Protocols</a:t>
            </a:r>
          </a:p>
        </p:txBody>
      </p:sp>
      <p:pic>
        <p:nvPicPr>
          <p:cNvPr id="7" name="Picture 14" descr="Picture 14">
            <a:extLst>
              <a:ext uri="{FF2B5EF4-FFF2-40B4-BE49-F238E27FC236}">
                <a16:creationId xmlns:a16="http://schemas.microsoft.com/office/drawing/2014/main" id="{B846C2CD-E926-4CF8-AF36-655EC3AFC5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2632" y="3204179"/>
            <a:ext cx="939166" cy="659373"/>
          </a:xfrm>
          <a:prstGeom prst="rect">
            <a:avLst/>
          </a:prstGeom>
          <a:ln w="12700">
            <a:miter lim="400000"/>
          </a:ln>
          <a:effectLst>
            <a:outerShdw blurRad="50800" dist="50800" dir="5400000" rotWithShape="0">
              <a:srgbClr val="000000">
                <a:alpha val="0"/>
              </a:srgbClr>
            </a:outerShdw>
          </a:effec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D10F5C19-5FF9-438E-A2EE-8492339E1831}"/>
              </a:ext>
            </a:extLst>
          </p:cNvPr>
          <p:cNvSpPr txBox="1"/>
          <p:nvPr/>
        </p:nvSpPr>
        <p:spPr>
          <a:xfrm>
            <a:off x="1034222" y="5690426"/>
            <a:ext cx="12676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>
                <a:latin typeface="Segoe UI Semibold" panose="020B0702040204020203" pitchFamily="34" charset="0"/>
                <a:cs typeface="Segoe UI Semibold" panose="020B0702040204020203" pitchFamily="34" charset="0"/>
              </a:rPr>
              <a:t>Security Risk Detection </a:t>
            </a:r>
          </a:p>
        </p:txBody>
      </p:sp>
      <p:pic>
        <p:nvPicPr>
          <p:cNvPr id="32" name="Picture 4" descr="Picture 4">
            <a:extLst>
              <a:ext uri="{FF2B5EF4-FFF2-40B4-BE49-F238E27FC236}">
                <a16:creationId xmlns:a16="http://schemas.microsoft.com/office/drawing/2014/main" id="{10019F2D-370E-4F02-B46E-8CC7302E5F4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12490" y="4966915"/>
            <a:ext cx="739447" cy="553998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9A1BD8F-CFE5-4FFF-A919-6310EB519955}"/>
              </a:ext>
            </a:extLst>
          </p:cNvPr>
          <p:cNvCxnSpPr>
            <a:cxnSpLocks/>
          </p:cNvCxnSpPr>
          <p:nvPr/>
        </p:nvCxnSpPr>
        <p:spPr>
          <a:xfrm>
            <a:off x="1112156" y="3970113"/>
            <a:ext cx="1150918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F37441B-3B5A-4108-B7E0-9ED959EE4542}"/>
              </a:ext>
            </a:extLst>
          </p:cNvPr>
          <p:cNvCxnSpPr>
            <a:cxnSpLocks/>
          </p:cNvCxnSpPr>
          <p:nvPr/>
        </p:nvCxnSpPr>
        <p:spPr>
          <a:xfrm>
            <a:off x="1068923" y="5649979"/>
            <a:ext cx="1150918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229064C-EC64-4D96-A4EC-CCD43AF26F81}"/>
              </a:ext>
            </a:extLst>
          </p:cNvPr>
          <p:cNvSpPr txBox="1"/>
          <p:nvPr/>
        </p:nvSpPr>
        <p:spPr>
          <a:xfrm>
            <a:off x="3355546" y="3990753"/>
            <a:ext cx="14858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>
                <a:latin typeface="Segoe UI Semibold" panose="020B0702040204020203" pitchFamily="34" charset="0"/>
                <a:cs typeface="Segoe UI Semibold" panose="020B0702040204020203" pitchFamily="34" charset="0"/>
              </a:rPr>
              <a:t>Dynamics </a:t>
            </a:r>
          </a:p>
          <a:p>
            <a:pPr algn="ctr"/>
            <a:r>
              <a:rPr lang="en-US" sz="1400">
                <a:latin typeface="Segoe UI Semibold" panose="020B0702040204020203" pitchFamily="34" charset="0"/>
                <a:cs typeface="Segoe UI Semibold" panose="020B0702040204020203" pitchFamily="34" charset="0"/>
              </a:rPr>
              <a:t>AX</a:t>
            </a:r>
          </a:p>
        </p:txBody>
      </p:sp>
      <p:pic>
        <p:nvPicPr>
          <p:cNvPr id="23" name="Picture 12" descr="Picture 12">
            <a:extLst>
              <a:ext uri="{FF2B5EF4-FFF2-40B4-BE49-F238E27FC236}">
                <a16:creationId xmlns:a16="http://schemas.microsoft.com/office/drawing/2014/main" id="{72659643-A256-4756-8DF0-25D3AA663F8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17842" b="15868"/>
          <a:stretch/>
        </p:blipFill>
        <p:spPr>
          <a:xfrm>
            <a:off x="3635089" y="3292749"/>
            <a:ext cx="939166" cy="597888"/>
          </a:xfrm>
          <a:prstGeom prst="rect">
            <a:avLst/>
          </a:prstGeom>
          <a:ln w="12700">
            <a:miter lim="400000"/>
          </a:ln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EA238DDE-302F-46E6-ADA0-3BA5320125E8}"/>
              </a:ext>
            </a:extLst>
          </p:cNvPr>
          <p:cNvSpPr txBox="1"/>
          <p:nvPr/>
        </p:nvSpPr>
        <p:spPr>
          <a:xfrm>
            <a:off x="3375416" y="2414876"/>
            <a:ext cx="13460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>
                <a:latin typeface="Segoe UI Semibold" panose="020B0702040204020203" pitchFamily="34" charset="0"/>
                <a:cs typeface="Segoe UI Semibold" panose="020B0702040204020203" pitchFamily="34" charset="0"/>
              </a:rPr>
              <a:t>Verifying C </a:t>
            </a:r>
          </a:p>
          <a:p>
            <a:pPr algn="ctr"/>
            <a:r>
              <a:rPr lang="en-US" sz="1400">
                <a:latin typeface="Segoe UI Semibold" panose="020B0702040204020203" pitchFamily="34" charset="0"/>
                <a:cs typeface="Segoe UI Semibold" panose="020B0702040204020203" pitchFamily="34" charset="0"/>
              </a:rPr>
              <a:t>Compiler</a:t>
            </a:r>
          </a:p>
        </p:txBody>
      </p:sp>
      <p:pic>
        <p:nvPicPr>
          <p:cNvPr id="30" name="Picture 2">
            <a:extLst>
              <a:ext uri="{FF2B5EF4-FFF2-40B4-BE49-F238E27FC236}">
                <a16:creationId xmlns:a16="http://schemas.microsoft.com/office/drawing/2014/main" id="{776A2075-01FE-44D3-B4B3-98C2CDFB24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9964" y="4966915"/>
            <a:ext cx="547968" cy="547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3858CC3A-27C7-41EE-9F5D-1CB7B2B52EB0}"/>
              </a:ext>
            </a:extLst>
          </p:cNvPr>
          <p:cNvSpPr txBox="1"/>
          <p:nvPr/>
        </p:nvSpPr>
        <p:spPr>
          <a:xfrm>
            <a:off x="3361824" y="5690426"/>
            <a:ext cx="14642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>
                <a:latin typeface="Segoe UI Semibold" panose="020B0702040204020203" pitchFamily="34" charset="0"/>
                <a:cs typeface="Segoe UI Semibold" panose="020B0702040204020203" pitchFamily="34" charset="0"/>
              </a:rPr>
              <a:t>Smart Contract </a:t>
            </a:r>
          </a:p>
          <a:p>
            <a:pPr algn="ctr"/>
            <a:r>
              <a:rPr lang="en-US" sz="1400">
                <a:latin typeface="Segoe UI Semibold" panose="020B0702040204020203" pitchFamily="34" charset="0"/>
                <a:cs typeface="Segoe UI Semibold" panose="020B0702040204020203" pitchFamily="34" charset="0"/>
              </a:rPr>
              <a:t>Verification</a:t>
            </a:r>
          </a:p>
        </p:txBody>
      </p:sp>
      <p:pic>
        <p:nvPicPr>
          <p:cNvPr id="12" name="Picture 11" descr="Text&#10;&#10;Description automatically generated">
            <a:extLst>
              <a:ext uri="{FF2B5EF4-FFF2-40B4-BE49-F238E27FC236}">
                <a16:creationId xmlns:a16="http://schemas.microsoft.com/office/drawing/2014/main" id="{C05C6C4F-DCFB-491A-B9EA-566464726FE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9850" y="1755187"/>
            <a:ext cx="1621540" cy="524498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08B87F8-6C01-4F9C-893B-3552264D29BE}"/>
              </a:ext>
            </a:extLst>
          </p:cNvPr>
          <p:cNvCxnSpPr>
            <a:cxnSpLocks/>
          </p:cNvCxnSpPr>
          <p:nvPr/>
        </p:nvCxnSpPr>
        <p:spPr>
          <a:xfrm>
            <a:off x="3472967" y="2373866"/>
            <a:ext cx="1150918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BB8328D-6646-473B-9E01-D64787DBD226}"/>
              </a:ext>
            </a:extLst>
          </p:cNvPr>
          <p:cNvCxnSpPr>
            <a:cxnSpLocks/>
          </p:cNvCxnSpPr>
          <p:nvPr/>
        </p:nvCxnSpPr>
        <p:spPr>
          <a:xfrm>
            <a:off x="3529213" y="3966868"/>
            <a:ext cx="1150918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33AFB50-E536-42B8-A79C-87EBB99BE833}"/>
              </a:ext>
            </a:extLst>
          </p:cNvPr>
          <p:cNvCxnSpPr>
            <a:cxnSpLocks/>
          </p:cNvCxnSpPr>
          <p:nvPr/>
        </p:nvCxnSpPr>
        <p:spPr>
          <a:xfrm>
            <a:off x="3459893" y="5649979"/>
            <a:ext cx="1150918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8C8BFCC2-D139-4B81-9B1F-7C8247EF4C4F}"/>
              </a:ext>
            </a:extLst>
          </p:cNvPr>
          <p:cNvSpPr txBox="1"/>
          <p:nvPr/>
        </p:nvSpPr>
        <p:spPr>
          <a:xfrm>
            <a:off x="6326509" y="2366955"/>
            <a:ext cx="11785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>
                <a:latin typeface="Segoe UI Semibold" panose="020B0702040204020203" pitchFamily="34" charset="0"/>
                <a:cs typeface="Segoe UI Semibold" panose="020B0702040204020203" pitchFamily="34" charset="0"/>
              </a:rPr>
              <a:t>Quantum </a:t>
            </a:r>
          </a:p>
          <a:p>
            <a:pPr algn="ctr"/>
            <a:r>
              <a:rPr lang="en-US" sz="1400">
                <a:latin typeface="Segoe UI Semibold" panose="020B0702040204020203" pitchFamily="34" charset="0"/>
                <a:cs typeface="Segoe UI Semibold" panose="020B0702040204020203" pitchFamily="34" charset="0"/>
              </a:rPr>
              <a:t>Compilation</a:t>
            </a:r>
          </a:p>
        </p:txBody>
      </p:sp>
      <p:pic>
        <p:nvPicPr>
          <p:cNvPr id="39" name="Picture 99" descr="Picture 99">
            <a:extLst>
              <a:ext uri="{FF2B5EF4-FFF2-40B4-BE49-F238E27FC236}">
                <a16:creationId xmlns:a16="http://schemas.microsoft.com/office/drawing/2014/main" id="{0DE723C5-0EA3-4594-9917-F7517B60A40E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 amt="70000"/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rcRect r="2885" b="55198"/>
          <a:stretch>
            <a:fillRect/>
          </a:stretch>
        </p:blipFill>
        <p:spPr>
          <a:xfrm>
            <a:off x="6419763" y="1664067"/>
            <a:ext cx="908182" cy="49180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1" name="Group 40">
            <a:extLst>
              <a:ext uri="{FF2B5EF4-FFF2-40B4-BE49-F238E27FC236}">
                <a16:creationId xmlns:a16="http://schemas.microsoft.com/office/drawing/2014/main" id="{3F698529-4ED9-4698-9CE9-43732CF4A3D1}"/>
              </a:ext>
            </a:extLst>
          </p:cNvPr>
          <p:cNvGrpSpPr/>
          <p:nvPr/>
        </p:nvGrpSpPr>
        <p:grpSpPr>
          <a:xfrm>
            <a:off x="6175069" y="4828945"/>
            <a:ext cx="1464248" cy="889429"/>
            <a:chOff x="5639076" y="4954347"/>
            <a:chExt cx="1841810" cy="1118772"/>
          </a:xfrm>
        </p:grpSpPr>
        <p:pic>
          <p:nvPicPr>
            <p:cNvPr id="43" name="Picture 2" descr="Image result for Visual STudio C compiler logo">
              <a:extLst>
                <a:ext uri="{FF2B5EF4-FFF2-40B4-BE49-F238E27FC236}">
                  <a16:creationId xmlns:a16="http://schemas.microsoft.com/office/drawing/2014/main" id="{10C210F2-4789-4FDB-977B-D3DEC5E8729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36698" y="4954347"/>
              <a:ext cx="1044188" cy="11187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4" name="Picture 2">
              <a:extLst>
                <a:ext uri="{FF2B5EF4-FFF2-40B4-BE49-F238E27FC236}">
                  <a16:creationId xmlns:a16="http://schemas.microsoft.com/office/drawing/2014/main" id="{2E838095-D540-4D2A-8629-412421571A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39076" y="5113538"/>
              <a:ext cx="878970" cy="6592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8985789A-BC43-403E-BAEE-D43D9AB81378}"/>
              </a:ext>
            </a:extLst>
          </p:cNvPr>
          <p:cNvSpPr txBox="1"/>
          <p:nvPr/>
        </p:nvSpPr>
        <p:spPr>
          <a:xfrm>
            <a:off x="5853703" y="5621644"/>
            <a:ext cx="204030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>
                <a:latin typeface="Segoe UI Semibold" panose="020B0702040204020203" pitchFamily="34" charset="0"/>
                <a:cs typeface="Segoe UI Semibold" panose="020B0702040204020203" pitchFamily="34" charset="0"/>
              </a:rPr>
              <a:t>ALIVE2 </a:t>
            </a:r>
          </a:p>
          <a:p>
            <a:pPr algn="ctr"/>
            <a:r>
              <a:rPr lang="en-US" sz="1400">
                <a:latin typeface="Segoe UI Semibold" panose="020B0702040204020203" pitchFamily="34" charset="0"/>
                <a:cs typeface="Segoe UI Semibold" panose="020B0702040204020203" pitchFamily="34" charset="0"/>
              </a:rPr>
              <a:t>Translation Validation</a:t>
            </a:r>
          </a:p>
          <a:p>
            <a:pPr algn="ctr"/>
            <a:r>
              <a:rPr lang="en-US" sz="1400">
                <a:latin typeface="Segoe UI Semibold" panose="020B0702040204020203" pitchFamily="34" charset="0"/>
                <a:cs typeface="Segoe UI Semibold" panose="020B0702040204020203" pitchFamily="34" charset="0"/>
              </a:rPr>
              <a:t>for LLVM &amp; Visual C++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C45513DA-9165-4CE7-B713-F244B670318C}"/>
              </a:ext>
            </a:extLst>
          </p:cNvPr>
          <p:cNvGrpSpPr/>
          <p:nvPr/>
        </p:nvGrpSpPr>
        <p:grpSpPr>
          <a:xfrm>
            <a:off x="6505227" y="3221548"/>
            <a:ext cx="856410" cy="553998"/>
            <a:chOff x="758162" y="3108266"/>
            <a:chExt cx="1371600" cy="887266"/>
          </a:xfrm>
        </p:grpSpPr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82063C29-4A88-4653-B3F6-F4D75C939AC5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758162" y="3108266"/>
              <a:ext cx="1371600" cy="381000"/>
            </a:xfrm>
            <a:prstGeom prst="rect">
              <a:avLst/>
            </a:prstGeom>
          </p:spPr>
        </p:pic>
        <p:pic>
          <p:nvPicPr>
            <p:cNvPr id="49" name="Picture 2" descr="See the source image">
              <a:extLst>
                <a:ext uri="{FF2B5EF4-FFF2-40B4-BE49-F238E27FC236}">
                  <a16:creationId xmlns:a16="http://schemas.microsoft.com/office/drawing/2014/main" id="{9B88104B-40DF-4192-BBB4-6B8121B54B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3413" y="3509215"/>
              <a:ext cx="874671" cy="4863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08BF5D2D-74BC-44F7-BD89-A63A89810A09}"/>
              </a:ext>
            </a:extLst>
          </p:cNvPr>
          <p:cNvSpPr txBox="1"/>
          <p:nvPr/>
        </p:nvSpPr>
        <p:spPr>
          <a:xfrm>
            <a:off x="5926778" y="3922531"/>
            <a:ext cx="20133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>
                <a:latin typeface="Segoe UI Semibold" panose="020B0702040204020203" pitchFamily="34" charset="0"/>
                <a:cs typeface="Segoe UI Semibold" panose="020B0702040204020203" pitchFamily="34" charset="0"/>
              </a:rPr>
              <a:t>SVACE </a:t>
            </a:r>
          </a:p>
          <a:p>
            <a:pPr algn="ctr"/>
            <a:r>
              <a:rPr lang="en-US" sz="1400">
                <a:latin typeface="Segoe UI Semibold" panose="020B0702040204020203" pitchFamily="34" charset="0"/>
                <a:cs typeface="Segoe UI Semibold" panose="020B0702040204020203" pitchFamily="34" charset="0"/>
              </a:rPr>
              <a:t>Static Analysis Engines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A0A49368-815A-46B1-94C0-6F10EEED3FF0}"/>
              </a:ext>
            </a:extLst>
          </p:cNvPr>
          <p:cNvCxnSpPr>
            <a:cxnSpLocks/>
          </p:cNvCxnSpPr>
          <p:nvPr/>
        </p:nvCxnSpPr>
        <p:spPr>
          <a:xfrm>
            <a:off x="6340314" y="2314161"/>
            <a:ext cx="1150918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A1DE3481-4D16-45B7-9396-FDC4015096C6}"/>
              </a:ext>
            </a:extLst>
          </p:cNvPr>
          <p:cNvCxnSpPr>
            <a:cxnSpLocks/>
          </p:cNvCxnSpPr>
          <p:nvPr/>
        </p:nvCxnSpPr>
        <p:spPr>
          <a:xfrm>
            <a:off x="6318282" y="3882107"/>
            <a:ext cx="1150918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FD454DF4-2F5F-49BF-B3F0-F4A84D86DD8F}"/>
              </a:ext>
            </a:extLst>
          </p:cNvPr>
          <p:cNvCxnSpPr>
            <a:cxnSpLocks/>
          </p:cNvCxnSpPr>
          <p:nvPr/>
        </p:nvCxnSpPr>
        <p:spPr>
          <a:xfrm>
            <a:off x="6226250" y="5621644"/>
            <a:ext cx="1150918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C05C941C-9846-4F8E-9A83-DD4A63659151}"/>
              </a:ext>
            </a:extLst>
          </p:cNvPr>
          <p:cNvSpPr txBox="1"/>
          <p:nvPr/>
        </p:nvSpPr>
        <p:spPr>
          <a:xfrm>
            <a:off x="8491064" y="5690426"/>
            <a:ext cx="10486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>
                <a:latin typeface="Segoe UI Semibold" panose="020B0702040204020203" pitchFamily="34" charset="0"/>
                <a:cs typeface="Segoe UI Semibold" panose="020B0702040204020203" pitchFamily="34" charset="0"/>
              </a:rPr>
              <a:t>Axiomatic </a:t>
            </a:r>
          </a:p>
          <a:p>
            <a:pPr algn="ctr"/>
            <a:r>
              <a:rPr lang="en-US" sz="1400">
                <a:latin typeface="Segoe UI Semibold" panose="020B0702040204020203" pitchFamily="34" charset="0"/>
                <a:cs typeface="Segoe UI Semibold" panose="020B0702040204020203" pitchFamily="34" charset="0"/>
              </a:rPr>
              <a:t>Economics</a:t>
            </a:r>
          </a:p>
        </p:txBody>
      </p:sp>
      <p:pic>
        <p:nvPicPr>
          <p:cNvPr id="60" name="Picture 3" descr="Picture 3">
            <a:extLst>
              <a:ext uri="{FF2B5EF4-FFF2-40B4-BE49-F238E27FC236}">
                <a16:creationId xmlns:a16="http://schemas.microsoft.com/office/drawing/2014/main" id="{D5496CE1-823E-4102-9E68-FF6335C00AB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733373" y="4912861"/>
            <a:ext cx="644104" cy="573963"/>
          </a:xfrm>
          <a:prstGeom prst="rect">
            <a:avLst/>
          </a:prstGeom>
          <a:ln w="12700">
            <a:miter lim="400000"/>
          </a:ln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DB5F7CDB-1FC2-4DEA-B6BB-9CC73BB351ED}"/>
              </a:ext>
            </a:extLst>
          </p:cNvPr>
          <p:cNvSpPr txBox="1"/>
          <p:nvPr/>
        </p:nvSpPr>
        <p:spPr>
          <a:xfrm>
            <a:off x="10455010" y="5690426"/>
            <a:ext cx="10839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>
                <a:latin typeface="Segoe UI Semibold" panose="020B0702040204020203" pitchFamily="34" charset="0"/>
                <a:cs typeface="Segoe UI Semibold" panose="020B0702040204020203" pitchFamily="34" charset="0"/>
              </a:rPr>
              <a:t>NFL </a:t>
            </a:r>
          </a:p>
          <a:p>
            <a:pPr algn="ctr"/>
            <a:r>
              <a:rPr lang="en-US" sz="1400">
                <a:latin typeface="Segoe UI Semibold" panose="020B0702040204020203" pitchFamily="34" charset="0"/>
                <a:cs typeface="Segoe UI Semibold" panose="020B0702040204020203" pitchFamily="34" charset="0"/>
              </a:rPr>
              <a:t>Scheduling</a:t>
            </a:r>
          </a:p>
        </p:txBody>
      </p:sp>
      <p:pic>
        <p:nvPicPr>
          <p:cNvPr id="63" name="Picture 2" descr="Image">
            <a:extLst>
              <a:ext uri="{FF2B5EF4-FFF2-40B4-BE49-F238E27FC236}">
                <a16:creationId xmlns:a16="http://schemas.microsoft.com/office/drawing/2014/main" id="{DD2F5F5E-4CAC-4F41-A51C-F8D33A83D4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0608238" y="5012458"/>
            <a:ext cx="691498" cy="4181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A3C6BA43-4C54-4580-926B-D4507BC49AED}"/>
              </a:ext>
            </a:extLst>
          </p:cNvPr>
          <p:cNvSpPr txBox="1"/>
          <p:nvPr/>
        </p:nvSpPr>
        <p:spPr>
          <a:xfrm>
            <a:off x="9296907" y="2386202"/>
            <a:ext cx="13308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>
                <a:latin typeface="Segoe UI Semibold" panose="020B0702040204020203" pitchFamily="34" charset="0"/>
                <a:cs typeface="Segoe UI Semibold" panose="020B0702040204020203" pitchFamily="34" charset="0"/>
              </a:rPr>
              <a:t>Biological </a:t>
            </a:r>
          </a:p>
          <a:p>
            <a:pPr algn="ctr"/>
            <a:r>
              <a:rPr lang="en-US" sz="1400">
                <a:latin typeface="Segoe UI Semibold" panose="020B0702040204020203" pitchFamily="34" charset="0"/>
                <a:cs typeface="Segoe UI Semibold" panose="020B0702040204020203" pitchFamily="34" charset="0"/>
              </a:rPr>
              <a:t>Computations</a:t>
            </a:r>
          </a:p>
        </p:txBody>
      </p:sp>
      <p:pic>
        <p:nvPicPr>
          <p:cNvPr id="66" name="Picture 65">
            <a:extLst>
              <a:ext uri="{FF2B5EF4-FFF2-40B4-BE49-F238E27FC236}">
                <a16:creationId xmlns:a16="http://schemas.microsoft.com/office/drawing/2014/main" id="{85D3F2D8-6574-4D2B-B0DB-4F6F4B89B3CA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403948" y="1683314"/>
            <a:ext cx="1116732" cy="597441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41119F71-9CF0-4068-B870-8A0AE0BB1011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044997" y="3171899"/>
            <a:ext cx="1854301" cy="660558"/>
          </a:xfrm>
          <a:prstGeom prst="rect">
            <a:avLst/>
          </a:prstGeom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4FB5F012-20C4-4DDF-9F51-B7D153903269}"/>
              </a:ext>
            </a:extLst>
          </p:cNvPr>
          <p:cNvSpPr txBox="1"/>
          <p:nvPr/>
        </p:nvSpPr>
        <p:spPr>
          <a:xfrm>
            <a:off x="9382113" y="3935134"/>
            <a:ext cx="11664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>
                <a:latin typeface="Segoe UI Semibold" panose="020B0702040204020203" pitchFamily="34" charset="0"/>
                <a:cs typeface="Segoe UI Semibold" panose="020B0702040204020203" pitchFamily="34" charset="0"/>
              </a:rPr>
              <a:t>Artificial </a:t>
            </a:r>
          </a:p>
          <a:p>
            <a:pPr algn="ctr"/>
            <a:r>
              <a:rPr lang="en-US" sz="1400">
                <a:latin typeface="Segoe UI Semibold" panose="020B0702040204020203" pitchFamily="34" charset="0"/>
                <a:cs typeface="Segoe UI Semibold" panose="020B0702040204020203" pitchFamily="34" charset="0"/>
              </a:rPr>
              <a:t>Life</a:t>
            </a: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96F94FE1-25A4-4F5B-84D2-FCB824D78D9C}"/>
              </a:ext>
            </a:extLst>
          </p:cNvPr>
          <p:cNvCxnSpPr>
            <a:cxnSpLocks/>
          </p:cNvCxnSpPr>
          <p:nvPr/>
        </p:nvCxnSpPr>
        <p:spPr>
          <a:xfrm>
            <a:off x="9380036" y="2345531"/>
            <a:ext cx="1150918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6E0A2508-6BAB-432B-A08C-64C7B62F476E}"/>
              </a:ext>
            </a:extLst>
          </p:cNvPr>
          <p:cNvCxnSpPr>
            <a:cxnSpLocks/>
          </p:cNvCxnSpPr>
          <p:nvPr/>
        </p:nvCxnSpPr>
        <p:spPr>
          <a:xfrm>
            <a:off x="9413782" y="3901238"/>
            <a:ext cx="1150918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9D93A524-CED5-4F8E-98DC-D5F8FC7D45E8}"/>
              </a:ext>
            </a:extLst>
          </p:cNvPr>
          <p:cNvCxnSpPr>
            <a:cxnSpLocks/>
          </p:cNvCxnSpPr>
          <p:nvPr/>
        </p:nvCxnSpPr>
        <p:spPr>
          <a:xfrm>
            <a:off x="8413022" y="5621644"/>
            <a:ext cx="1150918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2E619BB7-2C94-4627-8CDD-1201FFE9BA42}"/>
              </a:ext>
            </a:extLst>
          </p:cNvPr>
          <p:cNvCxnSpPr>
            <a:cxnSpLocks/>
          </p:cNvCxnSpPr>
          <p:nvPr/>
        </p:nvCxnSpPr>
        <p:spPr>
          <a:xfrm>
            <a:off x="10364061" y="5643629"/>
            <a:ext cx="1150918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222742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4D415BC-CE38-4705-B011-92AA2D5F0C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799342"/>
            <a:ext cx="9177337" cy="494912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2BF5A4CA-A0A4-463C-82B8-8EEE87AF5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        on GitHub</a:t>
            </a:r>
          </a:p>
        </p:txBody>
      </p:sp>
      <p:pic>
        <p:nvPicPr>
          <p:cNvPr id="7" name="Picture 2" descr="Picture 2">
            <a:extLst>
              <a:ext uri="{FF2B5EF4-FFF2-40B4-BE49-F238E27FC236}">
                <a16:creationId xmlns:a16="http://schemas.microsoft.com/office/drawing/2014/main" id="{6D9D178A-D291-4FB1-9F7E-F49333DB76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364" y="795173"/>
            <a:ext cx="769890" cy="465465"/>
          </a:xfrm>
          <a:prstGeom prst="rect">
            <a:avLst/>
          </a:prstGeom>
          <a:ln w="12700">
            <a:miter lim="400000"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7DBB86E-5EEB-4D54-86CD-12B0FE0C10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4475" y="3619499"/>
            <a:ext cx="5893007" cy="25562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Speech Bubble: Rectangle with Corners Rounded 12">
            <a:extLst>
              <a:ext uri="{FF2B5EF4-FFF2-40B4-BE49-F238E27FC236}">
                <a16:creationId xmlns:a16="http://schemas.microsoft.com/office/drawing/2014/main" id="{E4A5041F-2966-489E-BC9F-ECAA23B2C2A0}"/>
              </a:ext>
            </a:extLst>
          </p:cNvPr>
          <p:cNvSpPr/>
          <p:nvPr/>
        </p:nvSpPr>
        <p:spPr>
          <a:xfrm>
            <a:off x="8980623" y="869262"/>
            <a:ext cx="2373177" cy="408620"/>
          </a:xfrm>
          <a:prstGeom prst="wedgeRoundRectCallout">
            <a:avLst>
              <a:gd name="adj1" fmla="val -223787"/>
              <a:gd name="adj2" fmla="val 607043"/>
              <a:gd name="adj3" fmla="val 16667"/>
            </a:avLst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Scope of </a:t>
            </a:r>
            <a:r>
              <a:rPr lang="en-US" dirty="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rPr>
              <a:t>these lectures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46672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5E7C0C-D690-4CF1-A5D2-51DDEECE46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SMT and Proof Assistants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19FEA6-F90E-6F1C-6D38-DC89850806C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SMT</a:t>
            </a:r>
          </a:p>
          <a:p>
            <a:endParaRPr lang="en-US" dirty="0"/>
          </a:p>
          <a:p>
            <a:pPr lvl="1"/>
            <a:r>
              <a:rPr lang="en-US" dirty="0"/>
              <a:t>Feed formulas</a:t>
            </a:r>
          </a:p>
          <a:p>
            <a:pPr lvl="2"/>
            <a:r>
              <a:rPr lang="en-US" dirty="0"/>
              <a:t>No assurance of consistency</a:t>
            </a:r>
          </a:p>
          <a:p>
            <a:pPr lvl="1"/>
            <a:r>
              <a:rPr lang="en-US" dirty="0"/>
              <a:t>Built-in theories</a:t>
            </a:r>
          </a:p>
          <a:p>
            <a:pPr lvl="1"/>
            <a:r>
              <a:rPr lang="en-US" dirty="0"/>
              <a:t>Automation is job #1</a:t>
            </a:r>
          </a:p>
          <a:p>
            <a:pPr lvl="1"/>
            <a:r>
              <a:rPr lang="en-US" dirty="0"/>
              <a:t>Poems? Tables with runtimes</a:t>
            </a:r>
          </a:p>
          <a:p>
            <a:pPr lvl="1"/>
            <a:r>
              <a:rPr lang="en-US" dirty="0"/>
              <a:t>LISP, no editors</a:t>
            </a:r>
          </a:p>
          <a:p>
            <a:pPr lvl="1"/>
            <a:r>
              <a:rPr lang="en-US" dirty="0"/>
              <a:t>Type theory as a distraction</a:t>
            </a:r>
          </a:p>
          <a:p>
            <a:pPr lvl="1"/>
            <a:r>
              <a:rPr lang="en-US" dirty="0"/>
              <a:t>Int, Real</a:t>
            </a:r>
          </a:p>
          <a:p>
            <a:pPr lvl="1"/>
            <a:r>
              <a:rPr lang="en-US" dirty="0"/>
              <a:t>Gigantic trusted kernel</a:t>
            </a:r>
          </a:p>
          <a:p>
            <a:pPr lvl="1"/>
            <a:r>
              <a:rPr lang="en-US" dirty="0"/>
              <a:t>Proof validation</a:t>
            </a:r>
          </a:p>
          <a:p>
            <a:pPr lvl="1"/>
            <a:r>
              <a:rPr lang="en-US" dirty="0"/>
              <a:t>Z3: Algorithms, Heuristics, SE customers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230E8FC-5EF1-B946-3A5B-725809D68C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607338" cy="4351338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Proof Assistants</a:t>
            </a:r>
          </a:p>
          <a:p>
            <a:endParaRPr lang="en-US" dirty="0"/>
          </a:p>
          <a:p>
            <a:pPr lvl="1"/>
            <a:r>
              <a:rPr lang="en-US" dirty="0"/>
              <a:t>Develop and maintain theories</a:t>
            </a:r>
          </a:p>
          <a:p>
            <a:pPr lvl="2"/>
            <a:r>
              <a:rPr lang="en-US" dirty="0"/>
              <a:t>Ensure consistency</a:t>
            </a:r>
          </a:p>
          <a:p>
            <a:pPr lvl="1"/>
            <a:r>
              <a:rPr lang="en-US" dirty="0"/>
              <a:t>Extensible theories</a:t>
            </a:r>
          </a:p>
          <a:p>
            <a:pPr lvl="1"/>
            <a:r>
              <a:rPr lang="en-US" dirty="0"/>
              <a:t>Empower users to automate</a:t>
            </a:r>
          </a:p>
          <a:p>
            <a:pPr lvl="1"/>
            <a:r>
              <a:rPr lang="en-US" dirty="0"/>
              <a:t>Career defining microcosmos</a:t>
            </a:r>
          </a:p>
          <a:p>
            <a:pPr lvl="1"/>
            <a:r>
              <a:rPr lang="en-US" dirty="0"/>
              <a:t>Editors</a:t>
            </a:r>
          </a:p>
          <a:p>
            <a:pPr lvl="1"/>
            <a:r>
              <a:rPr lang="en-US" dirty="0"/>
              <a:t>Powerful type theories (or ACL2)</a:t>
            </a:r>
          </a:p>
          <a:p>
            <a:pPr lvl="1"/>
            <a:r>
              <a:rPr lang="en-US" dirty="0"/>
              <a:t>Church Numerals, Dedekind cuts</a:t>
            </a:r>
          </a:p>
          <a:p>
            <a:pPr lvl="1"/>
            <a:r>
              <a:rPr lang="en-US" dirty="0"/>
              <a:t>Lean trusted kernels</a:t>
            </a:r>
          </a:p>
          <a:p>
            <a:pPr lvl="1"/>
            <a:r>
              <a:rPr lang="en-US" dirty="0"/>
              <a:t>Consistency by construction</a:t>
            </a:r>
          </a:p>
          <a:p>
            <a:pPr lvl="1"/>
            <a:r>
              <a:rPr lang="en-US" dirty="0"/>
              <a:t>LEAN: early aim articulated as “power of Coq with ease of Isabelle”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C194478-7AC2-B49D-D6DE-82BB5A6191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542" y="409262"/>
            <a:ext cx="5607338" cy="6083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779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4E55DC85-B042-4E7D-9B56-6E828A1742CA}"/>
              </a:ext>
            </a:extLst>
          </p:cNvPr>
          <p:cNvSpPr/>
          <p:nvPr/>
        </p:nvSpPr>
        <p:spPr>
          <a:xfrm>
            <a:off x="5612857" y="3006204"/>
            <a:ext cx="1185440" cy="69692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Process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9098EA8-45C4-4AB8-81FD-76354BB6D595}"/>
              </a:ext>
            </a:extLst>
          </p:cNvPr>
          <p:cNvSpPr/>
          <p:nvPr/>
        </p:nvSpPr>
        <p:spPr>
          <a:xfrm>
            <a:off x="6344174" y="3441951"/>
            <a:ext cx="1185440" cy="69692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Process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33DEE71-05CC-495D-9A13-FAC168BA9564}"/>
              </a:ext>
            </a:extLst>
          </p:cNvPr>
          <p:cNvSpPr/>
          <p:nvPr/>
        </p:nvSpPr>
        <p:spPr>
          <a:xfrm>
            <a:off x="7075491" y="3877698"/>
            <a:ext cx="1185440" cy="6969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Process</a:t>
            </a:r>
          </a:p>
        </p:txBody>
      </p:sp>
      <p:graphicFrame>
        <p:nvGraphicFramePr>
          <p:cNvPr id="35" name="Table 13">
            <a:extLst>
              <a:ext uri="{FF2B5EF4-FFF2-40B4-BE49-F238E27FC236}">
                <a16:creationId xmlns:a16="http://schemas.microsoft.com/office/drawing/2014/main" id="{1129C38E-0861-4452-9037-ED7E72407DF0}"/>
              </a:ext>
            </a:extLst>
          </p:cNvPr>
          <p:cNvGraphicFramePr>
            <a:graphicFrameLocks noGrp="1"/>
          </p:cNvGraphicFramePr>
          <p:nvPr/>
        </p:nvGraphicFramePr>
        <p:xfrm>
          <a:off x="6353050" y="3926472"/>
          <a:ext cx="592721" cy="1900344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592721">
                  <a:extLst>
                    <a:ext uri="{9D8B030D-6E8A-4147-A177-3AD203B41FA5}">
                      <a16:colId xmlns:a16="http://schemas.microsoft.com/office/drawing/2014/main" val="778033066"/>
                    </a:ext>
                  </a:extLst>
                </a:gridCol>
              </a:tblGrid>
              <a:tr h="316724">
                <a:tc>
                  <a:txBody>
                    <a:bodyPr/>
                    <a:lstStyle/>
                    <a:p>
                      <a:r>
                        <a:rPr lang="en-US" sz="1200" b="0"/>
                        <a:t>Task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9677056"/>
                  </a:ext>
                </a:extLst>
              </a:tr>
              <a:tr h="316724">
                <a:tc>
                  <a:txBody>
                    <a:bodyPr/>
                    <a:lstStyle/>
                    <a:p>
                      <a:r>
                        <a:rPr lang="en-US" sz="1200"/>
                        <a:t>Task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265454"/>
                  </a:ext>
                </a:extLst>
              </a:tr>
              <a:tr h="316724">
                <a:tc>
                  <a:txBody>
                    <a:bodyPr/>
                    <a:lstStyle/>
                    <a:p>
                      <a:r>
                        <a:rPr lang="en-US" sz="1200"/>
                        <a:t>Task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3949798"/>
                  </a:ext>
                </a:extLst>
              </a:tr>
              <a:tr h="316724">
                <a:tc>
                  <a:txBody>
                    <a:bodyPr/>
                    <a:lstStyle/>
                    <a:p>
                      <a:r>
                        <a:rPr lang="en-US" sz="1200"/>
                        <a:t>Task 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4374367"/>
                  </a:ext>
                </a:extLst>
              </a:tr>
              <a:tr h="316724">
                <a:tc>
                  <a:txBody>
                    <a:bodyPr/>
                    <a:lstStyle/>
                    <a:p>
                      <a:r>
                        <a:rPr lang="en-US" sz="1200"/>
                        <a:t>Task 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9150044"/>
                  </a:ext>
                </a:extLst>
              </a:tr>
              <a:tr h="316724">
                <a:tc>
                  <a:txBody>
                    <a:bodyPr/>
                    <a:lstStyle/>
                    <a:p>
                      <a:r>
                        <a:rPr lang="en-US" sz="1200"/>
                        <a:t>Task 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1356547"/>
                  </a:ext>
                </a:extLst>
              </a:tr>
            </a:tbl>
          </a:graphicData>
        </a:graphic>
      </p:graphicFrame>
      <p:graphicFrame>
        <p:nvGraphicFramePr>
          <p:cNvPr id="36" name="Table 35">
            <a:extLst>
              <a:ext uri="{FF2B5EF4-FFF2-40B4-BE49-F238E27FC236}">
                <a16:creationId xmlns:a16="http://schemas.microsoft.com/office/drawing/2014/main" id="{8C4F6D34-9C92-4E1E-A1B0-7C1AE4A7D985}"/>
              </a:ext>
            </a:extLst>
          </p:cNvPr>
          <p:cNvGraphicFramePr>
            <a:graphicFrameLocks noGrp="1"/>
          </p:cNvGraphicFramePr>
          <p:nvPr/>
        </p:nvGraphicFramePr>
        <p:xfrm>
          <a:off x="7075490" y="4344906"/>
          <a:ext cx="592721" cy="158362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592721">
                  <a:extLst>
                    <a:ext uri="{9D8B030D-6E8A-4147-A177-3AD203B41FA5}">
                      <a16:colId xmlns:a16="http://schemas.microsoft.com/office/drawing/2014/main" val="778033066"/>
                    </a:ext>
                  </a:extLst>
                </a:gridCol>
              </a:tblGrid>
              <a:tr h="316724">
                <a:tc>
                  <a:txBody>
                    <a:bodyPr/>
                    <a:lstStyle/>
                    <a:p>
                      <a:r>
                        <a:rPr lang="en-US" sz="1200" b="0"/>
                        <a:t>Task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9677056"/>
                  </a:ext>
                </a:extLst>
              </a:tr>
              <a:tr h="316724">
                <a:tc>
                  <a:txBody>
                    <a:bodyPr/>
                    <a:lstStyle/>
                    <a:p>
                      <a:r>
                        <a:rPr lang="en-US" sz="1200"/>
                        <a:t>Task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265454"/>
                  </a:ext>
                </a:extLst>
              </a:tr>
              <a:tr h="316724">
                <a:tc>
                  <a:txBody>
                    <a:bodyPr/>
                    <a:lstStyle/>
                    <a:p>
                      <a:r>
                        <a:rPr lang="en-US" sz="1200"/>
                        <a:t>Task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3949798"/>
                  </a:ext>
                </a:extLst>
              </a:tr>
              <a:tr h="316724">
                <a:tc>
                  <a:txBody>
                    <a:bodyPr/>
                    <a:lstStyle/>
                    <a:p>
                      <a:r>
                        <a:rPr lang="en-US" sz="1200"/>
                        <a:t>Task 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4374367"/>
                  </a:ext>
                </a:extLst>
              </a:tr>
              <a:tr h="316724">
                <a:tc>
                  <a:txBody>
                    <a:bodyPr/>
                    <a:lstStyle/>
                    <a:p>
                      <a:r>
                        <a:rPr lang="en-US" sz="1200"/>
                        <a:t>Task 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9150044"/>
                  </a:ext>
                </a:extLst>
              </a:tr>
            </a:tbl>
          </a:graphicData>
        </a:graphic>
      </p:graphicFrame>
      <p:graphicFrame>
        <p:nvGraphicFramePr>
          <p:cNvPr id="37" name="Table 13">
            <a:extLst>
              <a:ext uri="{FF2B5EF4-FFF2-40B4-BE49-F238E27FC236}">
                <a16:creationId xmlns:a16="http://schemas.microsoft.com/office/drawing/2014/main" id="{2D875E4E-E5B2-4CDA-ADEE-1C2DAC31B340}"/>
              </a:ext>
            </a:extLst>
          </p:cNvPr>
          <p:cNvGraphicFramePr>
            <a:graphicFrameLocks noGrp="1"/>
          </p:cNvGraphicFramePr>
          <p:nvPr/>
        </p:nvGraphicFramePr>
        <p:xfrm>
          <a:off x="5612854" y="3475192"/>
          <a:ext cx="592721" cy="1900344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592721">
                  <a:extLst>
                    <a:ext uri="{9D8B030D-6E8A-4147-A177-3AD203B41FA5}">
                      <a16:colId xmlns:a16="http://schemas.microsoft.com/office/drawing/2014/main" val="778033066"/>
                    </a:ext>
                  </a:extLst>
                </a:gridCol>
              </a:tblGrid>
              <a:tr h="316724">
                <a:tc>
                  <a:txBody>
                    <a:bodyPr/>
                    <a:lstStyle/>
                    <a:p>
                      <a:r>
                        <a:rPr lang="en-US" sz="1200" b="0"/>
                        <a:t>Task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9677056"/>
                  </a:ext>
                </a:extLst>
              </a:tr>
              <a:tr h="316724">
                <a:tc>
                  <a:txBody>
                    <a:bodyPr/>
                    <a:lstStyle/>
                    <a:p>
                      <a:r>
                        <a:rPr lang="en-US" sz="1200"/>
                        <a:t>Task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265454"/>
                  </a:ext>
                </a:extLst>
              </a:tr>
              <a:tr h="316724">
                <a:tc>
                  <a:txBody>
                    <a:bodyPr/>
                    <a:lstStyle/>
                    <a:p>
                      <a:r>
                        <a:rPr lang="en-US" sz="1200"/>
                        <a:t>Task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3949798"/>
                  </a:ext>
                </a:extLst>
              </a:tr>
              <a:tr h="316724">
                <a:tc>
                  <a:txBody>
                    <a:bodyPr/>
                    <a:lstStyle/>
                    <a:p>
                      <a:r>
                        <a:rPr lang="en-US" sz="1200"/>
                        <a:t>Task 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4374367"/>
                  </a:ext>
                </a:extLst>
              </a:tr>
              <a:tr h="316724">
                <a:tc>
                  <a:txBody>
                    <a:bodyPr/>
                    <a:lstStyle/>
                    <a:p>
                      <a:r>
                        <a:rPr lang="en-US" sz="1200"/>
                        <a:t>Task 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9150044"/>
                  </a:ext>
                </a:extLst>
              </a:tr>
              <a:tr h="316724">
                <a:tc>
                  <a:txBody>
                    <a:bodyPr/>
                    <a:lstStyle/>
                    <a:p>
                      <a:r>
                        <a:rPr lang="en-US" sz="1200"/>
                        <a:t>Task 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1356547"/>
                  </a:ext>
                </a:extLst>
              </a:tr>
            </a:tbl>
          </a:graphicData>
        </a:graphic>
      </p:graphicFrame>
      <p:sp>
        <p:nvSpPr>
          <p:cNvPr id="38" name="Arrow: Bent-Up 37">
            <a:extLst>
              <a:ext uri="{FF2B5EF4-FFF2-40B4-BE49-F238E27FC236}">
                <a16:creationId xmlns:a16="http://schemas.microsoft.com/office/drawing/2014/main" id="{306BF332-3331-4F48-95FA-F29AD4371159}"/>
              </a:ext>
            </a:extLst>
          </p:cNvPr>
          <p:cNvSpPr/>
          <p:nvPr/>
        </p:nvSpPr>
        <p:spPr>
          <a:xfrm>
            <a:off x="7498573" y="2802245"/>
            <a:ext cx="1108894" cy="855126"/>
          </a:xfrm>
          <a:prstGeom prst="bentUpArrow">
            <a:avLst>
              <a:gd name="adj1" fmla="val 13332"/>
              <a:gd name="adj2" fmla="val 18636"/>
              <a:gd name="adj3" fmla="val 26061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Arrow: Bent-Up 38">
            <a:extLst>
              <a:ext uri="{FF2B5EF4-FFF2-40B4-BE49-F238E27FC236}">
                <a16:creationId xmlns:a16="http://schemas.microsoft.com/office/drawing/2014/main" id="{51A72616-8678-42EB-A0A2-CEC324963668}"/>
              </a:ext>
            </a:extLst>
          </p:cNvPr>
          <p:cNvSpPr/>
          <p:nvPr/>
        </p:nvSpPr>
        <p:spPr>
          <a:xfrm>
            <a:off x="7662960" y="2776467"/>
            <a:ext cx="1075810" cy="1753830"/>
          </a:xfrm>
          <a:prstGeom prst="bentUpArrow">
            <a:avLst>
              <a:gd name="adj1" fmla="val 16819"/>
              <a:gd name="adj2" fmla="val 17221"/>
              <a:gd name="adj3" fmla="val 23085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2229F47A-5B28-4CAD-AAD9-40F7896D332C}"/>
              </a:ext>
            </a:extLst>
          </p:cNvPr>
          <p:cNvGrpSpPr/>
          <p:nvPr/>
        </p:nvGrpSpPr>
        <p:grpSpPr>
          <a:xfrm>
            <a:off x="5601216" y="1690132"/>
            <a:ext cx="1893745" cy="1129319"/>
            <a:chOff x="6391169" y="1885946"/>
            <a:chExt cx="1893745" cy="1129319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BEDBC650-4F6C-4261-9611-52A4B53FF869}"/>
                </a:ext>
              </a:extLst>
            </p:cNvPr>
            <p:cNvSpPr/>
            <p:nvPr/>
          </p:nvSpPr>
          <p:spPr>
            <a:xfrm>
              <a:off x="6391169" y="1894824"/>
              <a:ext cx="1893745" cy="110970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16A371B4-AB6F-4852-8B47-9D1FD4BE6E36}"/>
                </a:ext>
              </a:extLst>
            </p:cNvPr>
            <p:cNvCxnSpPr>
              <a:cxnSpLocks/>
            </p:cNvCxnSpPr>
            <p:nvPr/>
          </p:nvCxnSpPr>
          <p:spPr>
            <a:xfrm>
              <a:off x="6749817" y="1894824"/>
              <a:ext cx="0" cy="110970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FAD0CE0B-C9A3-4F51-A353-6351599DB4F6}"/>
                </a:ext>
              </a:extLst>
            </p:cNvPr>
            <p:cNvCxnSpPr>
              <a:cxnSpLocks/>
            </p:cNvCxnSpPr>
            <p:nvPr/>
          </p:nvCxnSpPr>
          <p:spPr>
            <a:xfrm>
              <a:off x="7238699" y="1894824"/>
              <a:ext cx="0" cy="112044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AE438C62-182D-4D08-9A80-50D2816CE9B4}"/>
                </a:ext>
              </a:extLst>
            </p:cNvPr>
            <p:cNvCxnSpPr>
              <a:cxnSpLocks/>
            </p:cNvCxnSpPr>
            <p:nvPr/>
          </p:nvCxnSpPr>
          <p:spPr>
            <a:xfrm>
              <a:off x="7763351" y="1885946"/>
              <a:ext cx="0" cy="112044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058842B7-CE35-43A1-AF33-E453331A5A3F}"/>
                </a:ext>
              </a:extLst>
            </p:cNvPr>
            <p:cNvCxnSpPr>
              <a:cxnSpLocks/>
              <a:stCxn id="41" idx="1"/>
              <a:endCxn id="41" idx="3"/>
            </p:cNvCxnSpPr>
            <p:nvPr/>
          </p:nvCxnSpPr>
          <p:spPr>
            <a:xfrm>
              <a:off x="6391169" y="2449679"/>
              <a:ext cx="1893745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B214C7A0-304B-4443-A536-DF46A6BEB894}"/>
              </a:ext>
            </a:extLst>
          </p:cNvPr>
          <p:cNvGrpSpPr/>
          <p:nvPr/>
        </p:nvGrpSpPr>
        <p:grpSpPr>
          <a:xfrm>
            <a:off x="7534231" y="1681886"/>
            <a:ext cx="1893745" cy="1129319"/>
            <a:chOff x="8324184" y="1877700"/>
            <a:chExt cx="1893745" cy="1129319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2EE7EF16-AD5A-4F15-82B9-3AEC75C56FE9}"/>
                </a:ext>
              </a:extLst>
            </p:cNvPr>
            <p:cNvSpPr/>
            <p:nvPr/>
          </p:nvSpPr>
          <p:spPr>
            <a:xfrm>
              <a:off x="8324184" y="1886578"/>
              <a:ext cx="1893745" cy="110970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A078C540-D845-45C5-84A5-D16B19349C56}"/>
                </a:ext>
              </a:extLst>
            </p:cNvPr>
            <p:cNvCxnSpPr>
              <a:cxnSpLocks/>
            </p:cNvCxnSpPr>
            <p:nvPr/>
          </p:nvCxnSpPr>
          <p:spPr>
            <a:xfrm>
              <a:off x="8682832" y="1886578"/>
              <a:ext cx="0" cy="110970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072C5BFE-817D-44E9-B052-E38A570FB80D}"/>
                </a:ext>
              </a:extLst>
            </p:cNvPr>
            <p:cNvCxnSpPr>
              <a:cxnSpLocks/>
            </p:cNvCxnSpPr>
            <p:nvPr/>
          </p:nvCxnSpPr>
          <p:spPr>
            <a:xfrm>
              <a:off x="9171714" y="1886578"/>
              <a:ext cx="0" cy="112044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E4D48281-B12A-4391-928C-D672FC0857C0}"/>
                </a:ext>
              </a:extLst>
            </p:cNvPr>
            <p:cNvCxnSpPr>
              <a:cxnSpLocks/>
            </p:cNvCxnSpPr>
            <p:nvPr/>
          </p:nvCxnSpPr>
          <p:spPr>
            <a:xfrm>
              <a:off x="9696366" y="1877700"/>
              <a:ext cx="0" cy="112044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89A3236C-C997-43F6-A89D-72DCCB32840B}"/>
                </a:ext>
              </a:extLst>
            </p:cNvPr>
            <p:cNvCxnSpPr>
              <a:cxnSpLocks/>
              <a:stCxn id="48" idx="1"/>
              <a:endCxn id="48" idx="3"/>
            </p:cNvCxnSpPr>
            <p:nvPr/>
          </p:nvCxnSpPr>
          <p:spPr>
            <a:xfrm>
              <a:off x="8324184" y="2441433"/>
              <a:ext cx="1893745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76A0CDF1-ADE4-41F1-9F3F-9B9249705C53}"/>
              </a:ext>
            </a:extLst>
          </p:cNvPr>
          <p:cNvGrpSpPr/>
          <p:nvPr/>
        </p:nvGrpSpPr>
        <p:grpSpPr>
          <a:xfrm>
            <a:off x="9492631" y="1681804"/>
            <a:ext cx="1893745" cy="1129319"/>
            <a:chOff x="10282584" y="1877618"/>
            <a:chExt cx="1893745" cy="1129319"/>
          </a:xfrm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34516A0C-AFAA-48B6-8722-86524684116D}"/>
                </a:ext>
              </a:extLst>
            </p:cNvPr>
            <p:cNvSpPr/>
            <p:nvPr/>
          </p:nvSpPr>
          <p:spPr>
            <a:xfrm>
              <a:off x="10282584" y="1886496"/>
              <a:ext cx="1893745" cy="110970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BF59535A-737A-4CCD-A730-D89042D9CEDD}"/>
                </a:ext>
              </a:extLst>
            </p:cNvPr>
            <p:cNvCxnSpPr>
              <a:cxnSpLocks/>
            </p:cNvCxnSpPr>
            <p:nvPr/>
          </p:nvCxnSpPr>
          <p:spPr>
            <a:xfrm>
              <a:off x="10641232" y="1886496"/>
              <a:ext cx="0" cy="110970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3B7095DF-4093-46F4-9AFC-4E2AE4AF3C41}"/>
                </a:ext>
              </a:extLst>
            </p:cNvPr>
            <p:cNvCxnSpPr>
              <a:cxnSpLocks/>
            </p:cNvCxnSpPr>
            <p:nvPr/>
          </p:nvCxnSpPr>
          <p:spPr>
            <a:xfrm>
              <a:off x="11130114" y="1886496"/>
              <a:ext cx="0" cy="112044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BC5D00EF-1609-4E76-903A-5A1A380124F5}"/>
                </a:ext>
              </a:extLst>
            </p:cNvPr>
            <p:cNvCxnSpPr>
              <a:cxnSpLocks/>
            </p:cNvCxnSpPr>
            <p:nvPr/>
          </p:nvCxnSpPr>
          <p:spPr>
            <a:xfrm>
              <a:off x="11654766" y="1877618"/>
              <a:ext cx="0" cy="112044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ACCA514D-9DF9-438A-B9FB-6104E4B7F0CE}"/>
                </a:ext>
              </a:extLst>
            </p:cNvPr>
            <p:cNvCxnSpPr>
              <a:cxnSpLocks/>
              <a:stCxn id="55" idx="1"/>
              <a:endCxn id="55" idx="3"/>
            </p:cNvCxnSpPr>
            <p:nvPr/>
          </p:nvCxnSpPr>
          <p:spPr>
            <a:xfrm>
              <a:off x="10282584" y="2441351"/>
              <a:ext cx="1893745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1" name="Arrow: Bent-Up 60">
            <a:extLst>
              <a:ext uri="{FF2B5EF4-FFF2-40B4-BE49-F238E27FC236}">
                <a16:creationId xmlns:a16="http://schemas.microsoft.com/office/drawing/2014/main" id="{B75A0D10-7880-44A3-813D-2D7185FA516D}"/>
              </a:ext>
            </a:extLst>
          </p:cNvPr>
          <p:cNvSpPr/>
          <p:nvPr/>
        </p:nvSpPr>
        <p:spPr>
          <a:xfrm>
            <a:off x="6810840" y="1896159"/>
            <a:ext cx="277047" cy="1394390"/>
          </a:xfrm>
          <a:prstGeom prst="bentUpArrow">
            <a:avLst>
              <a:gd name="adj1" fmla="val 50000"/>
              <a:gd name="adj2" fmla="val 50000"/>
              <a:gd name="adj3" fmla="val 50000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3" name="Picture 62" descr="Cute yellow robot">
            <a:extLst>
              <a:ext uri="{FF2B5EF4-FFF2-40B4-BE49-F238E27FC236}">
                <a16:creationId xmlns:a16="http://schemas.microsoft.com/office/drawing/2014/main" id="{E9E846D6-DA28-4E16-9B6D-EFA616AF29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halk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8058" t="18761" r="10520" b="2913"/>
          <a:stretch/>
        </p:blipFill>
        <p:spPr>
          <a:xfrm>
            <a:off x="8621703" y="2556427"/>
            <a:ext cx="320891" cy="533912"/>
          </a:xfrm>
          <a:prstGeom prst="rect">
            <a:avLst/>
          </a:prstGeom>
        </p:spPr>
      </p:pic>
      <p:pic>
        <p:nvPicPr>
          <p:cNvPr id="64" name="Picture 63" descr="Cute yellow robot">
            <a:extLst>
              <a:ext uri="{FF2B5EF4-FFF2-40B4-BE49-F238E27FC236}">
                <a16:creationId xmlns:a16="http://schemas.microsoft.com/office/drawing/2014/main" id="{7BBF4D64-B457-4935-9FAE-E01793046E2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aintStrok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8058" t="18761" r="10520" b="2913"/>
          <a:stretch/>
        </p:blipFill>
        <p:spPr>
          <a:xfrm>
            <a:off x="9851626" y="2557540"/>
            <a:ext cx="320891" cy="533912"/>
          </a:xfrm>
          <a:prstGeom prst="rect">
            <a:avLst/>
          </a:prstGeom>
        </p:spPr>
      </p:pic>
      <p:pic>
        <p:nvPicPr>
          <p:cNvPr id="67" name="Picture 66" descr="Cute yellow robot">
            <a:extLst>
              <a:ext uri="{FF2B5EF4-FFF2-40B4-BE49-F238E27FC236}">
                <a16:creationId xmlns:a16="http://schemas.microsoft.com/office/drawing/2014/main" id="{546D283F-7373-42A6-A05D-B894EC97227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6594" b="89254" l="61200" r="8633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8058" t="18761" r="10520" b="2913"/>
          <a:stretch/>
        </p:blipFill>
        <p:spPr>
          <a:xfrm>
            <a:off x="6502295" y="1190758"/>
            <a:ext cx="446709" cy="743254"/>
          </a:xfrm>
          <a:prstGeom prst="rect">
            <a:avLst/>
          </a:prstGeom>
        </p:spPr>
      </p:pic>
      <p:pic>
        <p:nvPicPr>
          <p:cNvPr id="70" name="Picture 69" descr="Cute yellow robot">
            <a:extLst>
              <a:ext uri="{FF2B5EF4-FFF2-40B4-BE49-F238E27FC236}">
                <a16:creationId xmlns:a16="http://schemas.microsoft.com/office/drawing/2014/main" id="{12F688BC-A8F9-4F4A-B6D4-1991441279C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6594" b="89254" l="61200" r="8633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8058" t="18761" r="10520" b="2913"/>
          <a:stretch/>
        </p:blipFill>
        <p:spPr>
          <a:xfrm>
            <a:off x="5560160" y="1217391"/>
            <a:ext cx="446709" cy="743254"/>
          </a:xfrm>
          <a:prstGeom prst="rect">
            <a:avLst/>
          </a:prstGeom>
        </p:spPr>
      </p:pic>
      <p:pic>
        <p:nvPicPr>
          <p:cNvPr id="72" name="Picture 71" descr="Cute yellow robot">
            <a:extLst>
              <a:ext uri="{FF2B5EF4-FFF2-40B4-BE49-F238E27FC236}">
                <a16:creationId xmlns:a16="http://schemas.microsoft.com/office/drawing/2014/main" id="{AF4382C4-3E68-47D0-A143-71F6BBB7246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6594" b="89254" l="61200" r="8633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8058" t="18761" r="10520" b="2913"/>
          <a:stretch/>
        </p:blipFill>
        <p:spPr>
          <a:xfrm>
            <a:off x="5550522" y="2332759"/>
            <a:ext cx="446709" cy="743254"/>
          </a:xfrm>
          <a:prstGeom prst="rect">
            <a:avLst/>
          </a:prstGeom>
        </p:spPr>
      </p:pic>
      <p:pic>
        <p:nvPicPr>
          <p:cNvPr id="74" name="Picture 73" descr="Cute yellow robot">
            <a:extLst>
              <a:ext uri="{FF2B5EF4-FFF2-40B4-BE49-F238E27FC236}">
                <a16:creationId xmlns:a16="http://schemas.microsoft.com/office/drawing/2014/main" id="{B62EE6AD-78CA-4227-8CF2-44869BA29D9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6594" b="89254" l="61200" r="8633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8058" t="18761" r="10520" b="2913"/>
          <a:stretch/>
        </p:blipFill>
        <p:spPr>
          <a:xfrm>
            <a:off x="7911722" y="1162475"/>
            <a:ext cx="446709" cy="743254"/>
          </a:xfrm>
          <a:prstGeom prst="rect">
            <a:avLst/>
          </a:prstGeom>
        </p:spPr>
      </p:pic>
      <p:sp>
        <p:nvSpPr>
          <p:cNvPr id="79" name="Arrow: Bent-Up 78">
            <a:extLst>
              <a:ext uri="{FF2B5EF4-FFF2-40B4-BE49-F238E27FC236}">
                <a16:creationId xmlns:a16="http://schemas.microsoft.com/office/drawing/2014/main" id="{7690EACE-275D-4D6D-92CF-A388BC553865}"/>
              </a:ext>
            </a:extLst>
          </p:cNvPr>
          <p:cNvSpPr/>
          <p:nvPr/>
        </p:nvSpPr>
        <p:spPr>
          <a:xfrm>
            <a:off x="7668211" y="2783600"/>
            <a:ext cx="2764429" cy="2353116"/>
          </a:xfrm>
          <a:prstGeom prst="bentUpArrow">
            <a:avLst>
              <a:gd name="adj1" fmla="val 7202"/>
              <a:gd name="adj2" fmla="val 8394"/>
              <a:gd name="adj3" fmla="val 11565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011E84C-B8B4-4D41-8FFF-3013F2C7B6C3}"/>
                  </a:ext>
                </a:extLst>
              </p:cNvPr>
              <p:cNvSpPr txBox="1"/>
              <p:nvPr/>
            </p:nvSpPr>
            <p:spPr>
              <a:xfrm>
                <a:off x="438939" y="1324651"/>
                <a:ext cx="4484742" cy="49050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Solve for:</a:t>
                </a:r>
              </a:p>
              <a:p>
                <a:endParaRPr lang="en-US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US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𝑡𝑎𝑡𝑖𝑜𝑛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):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𝑆𝑡𝑎𝑡𝑖𝑜𝑛</m:t>
                    </m:r>
                  </m:oMath>
                </a14:m>
                <a:r>
                  <a:rPr lang="en-US" b="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  each process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b="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endParaRPr lang="en-US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US" b="1" dirty="0"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Auxiliary Functions:</a:t>
                </a:r>
                <a:endParaRPr lang="en-US" dirty="0">
                  <a:latin typeface="Segoe UI Semibold" panose="020B0702040204020203" pitchFamily="34" charset="0"/>
                  <a:cs typeface="Segoe UI Semibold" panose="020B0702040204020203" pitchFamily="34" charset="0"/>
                </a:endParaRPr>
              </a:p>
              <a:p>
                <a:endParaRPr lang="en-US" b="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US" b="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𝑚𝑎𝑥𝐻𝑒𝑖𝑔h𝑡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𝑆𝑡𝑎𝑡𝑖𝑜𝑛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𝑁𝑎𝑡</m:t>
                    </m:r>
                  </m:oMath>
                </a14:m>
                <a:endParaRPr lang="en-US" b="0" i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US" b="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𝑜𝑝𝑒𝑟𝑎𝑡𝑜𝑟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𝑆𝑡𝑎𝑡𝑖𝑜𝑛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𝑍𝑜𝑛𝑒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𝑂𝑝𝑒𝑟𝑎𝑡𝑜𝑟</m:t>
                    </m:r>
                  </m:oMath>
                </a14:m>
                <a:endParaRPr lang="en-US" b="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endParaRPr lang="en-US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US" dirty="0"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Assignment Constraints:</a:t>
                </a:r>
              </a:p>
              <a:p>
                <a:endParaRPr lang="en-US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US" b="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𝑜𝑝𝑒𝑟𝑎𝑡𝑜𝑟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s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𝑡𝑎𝑡𝑖𝑜𝑛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b="0" i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US" b="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𝑚𝑎𝑥𝐻𝑒𝑖𝑔h𝑡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s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𝑡𝑎𝑡𝑖𝑜𝑛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h𝑒𝑖𝑔h𝑡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endParaRPr lang="en-US" b="0" dirty="0"/>
              </a:p>
              <a:p>
                <a:r>
                  <a:rPr lang="en-US" dirty="0"/>
                  <a:t>We now have height constraint over a process as a </a:t>
                </a:r>
                <a:r>
                  <a:rPr lang="en-US" i="1" dirty="0"/>
                  <a:t>function</a:t>
                </a:r>
                <a:r>
                  <a:rPr lang="en-US" dirty="0"/>
                  <a:t> of a variable ranging over Stations.</a:t>
                </a:r>
                <a:endParaRPr lang="en-US" b="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011E84C-B8B4-4D41-8FFF-3013F2C7B6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939" y="1324651"/>
                <a:ext cx="4484742" cy="4905061"/>
              </a:xfrm>
              <a:prstGeom prst="rect">
                <a:avLst/>
              </a:prstGeom>
              <a:blipFill>
                <a:blip r:embed="rId7"/>
                <a:stretch>
                  <a:fillRect l="-1087" t="-497" r="-16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 descr="Toy cars lined up in a row on floor">
            <a:extLst>
              <a:ext uri="{FF2B5EF4-FFF2-40B4-BE49-F238E27FC236}">
                <a16:creationId xmlns:a16="http://schemas.microsoft.com/office/drawing/2014/main" id="{CFF5F6CB-2CF8-4D0B-9098-4BC6E790F19F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clrChange>
              <a:clrFrom>
                <a:srgbClr val="DDE0E5"/>
              </a:clrFrom>
              <a:clrTo>
                <a:srgbClr val="DDE0E5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071" t="55806" r="46273" b="16778"/>
          <a:stretch/>
        </p:blipFill>
        <p:spPr>
          <a:xfrm rot="5400000">
            <a:off x="6227474" y="1584956"/>
            <a:ext cx="549641" cy="1310053"/>
          </a:xfrm>
          <a:prstGeom prst="rect">
            <a:avLst/>
          </a:prstGeom>
        </p:spPr>
      </p:pic>
      <p:pic>
        <p:nvPicPr>
          <p:cNvPr id="10" name="Picture 9" descr="Toy cars lined up in a row on floor">
            <a:extLst>
              <a:ext uri="{FF2B5EF4-FFF2-40B4-BE49-F238E27FC236}">
                <a16:creationId xmlns:a16="http://schemas.microsoft.com/office/drawing/2014/main" id="{EE142A3B-A80A-457B-9400-01F197B80CB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clrChange>
              <a:clrFrom>
                <a:srgbClr val="DDE0E5"/>
              </a:clrFrom>
              <a:clrTo>
                <a:srgbClr val="DDE0E5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071" t="55806" r="46273" b="16778"/>
          <a:stretch/>
        </p:blipFill>
        <p:spPr>
          <a:xfrm rot="5400000">
            <a:off x="8157123" y="1563887"/>
            <a:ext cx="549641" cy="1310053"/>
          </a:xfrm>
          <a:prstGeom prst="rect">
            <a:avLst/>
          </a:prstGeom>
        </p:spPr>
      </p:pic>
      <p:pic>
        <p:nvPicPr>
          <p:cNvPr id="11" name="Picture 10" descr="Toy cars lined up in a row on floor">
            <a:extLst>
              <a:ext uri="{FF2B5EF4-FFF2-40B4-BE49-F238E27FC236}">
                <a16:creationId xmlns:a16="http://schemas.microsoft.com/office/drawing/2014/main" id="{3F64009D-3F4F-4493-A0B3-69ABC7A7A66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clrChange>
              <a:clrFrom>
                <a:srgbClr val="DDE0E5"/>
              </a:clrFrom>
              <a:clrTo>
                <a:srgbClr val="DDE0E5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071" t="55806" r="46273" b="16778"/>
          <a:stretch/>
        </p:blipFill>
        <p:spPr>
          <a:xfrm rot="5400000">
            <a:off x="10139775" y="1563887"/>
            <a:ext cx="549641" cy="131005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B375F00-52CD-7D43-CB64-F0905419DD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468" y="115431"/>
            <a:ext cx="10515600" cy="1325563"/>
          </a:xfrm>
        </p:spPr>
        <p:txBody>
          <a:bodyPr/>
          <a:lstStyle/>
          <a:p>
            <a:r>
              <a:rPr lang="en-US" dirty="0"/>
              <a:t>Encoding – A case study</a:t>
            </a:r>
          </a:p>
        </p:txBody>
      </p:sp>
    </p:spTree>
    <p:extLst>
      <p:ext uri="{BB962C8B-B14F-4D97-AF65-F5344CB8AC3E}">
        <p14:creationId xmlns:p14="http://schemas.microsoft.com/office/powerpoint/2010/main" val="2482489455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D2E99D3-5311-4CC3-B5BE-96101BC2F143}"/>
                  </a:ext>
                </a:extLst>
              </p:cNvPr>
              <p:cNvSpPr txBox="1"/>
              <p:nvPr/>
            </p:nvSpPr>
            <p:spPr>
              <a:xfrm>
                <a:off x="517289" y="1383763"/>
                <a:ext cx="10362746" cy="3518977"/>
              </a:xfrm>
              <a:prstGeom prst="rect">
                <a:avLst/>
              </a:prstGeom>
              <a:noFill/>
            </p:spPr>
            <p:txBody>
              <a:bodyPr wrap="square" lIns="182880" tIns="146304" rIns="182880" bIns="146304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2917">
                          <a:prstClr val="black"/>
                        </a:gs>
                        <a:gs pos="30000">
                          <a:prstClr val="black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Number of Processes = O(1K)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2917">
                          <a:prstClr val="black"/>
                        </a:gs>
                        <a:gs pos="30000">
                          <a:prstClr val="black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Number of Stations  = </a:t>
                </a:r>
                <a:r>
                  <a:rPr lang="en-US" sz="2400" dirty="0">
                    <a:gradFill>
                      <a:gsLst>
                        <a:gs pos="2917">
                          <a:prstClr val="black"/>
                        </a:gs>
                        <a:gs pos="30000">
                          <a:prstClr val="black"/>
                        </a:gs>
                      </a:gsLst>
                      <a:lin ang="5400000" scaled="0"/>
                    </a:gradFill>
                    <a:latin typeface="Calibri" panose="020F0502020204030204"/>
                  </a:rPr>
                  <a:t>O(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2917">
                          <a:prstClr val="black"/>
                        </a:gs>
                        <a:gs pos="30000">
                          <a:prstClr val="black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1K)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2917">
                          <a:prstClr val="black"/>
                        </a:gs>
                        <a:gs pos="30000">
                          <a:prstClr val="black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Number of Tasks = O(</a:t>
                </a:r>
                <a:r>
                  <a:rPr lang="en-US" sz="2400" dirty="0">
                    <a:gradFill>
                      <a:gsLst>
                        <a:gs pos="2917">
                          <a:prstClr val="black"/>
                        </a:gs>
                        <a:gs pos="30000">
                          <a:prstClr val="black"/>
                        </a:gs>
                      </a:gsLst>
                      <a:lin ang="5400000" scaled="0"/>
                    </a:gradFill>
                    <a:latin typeface="Calibri" panose="020F0502020204030204"/>
                  </a:rPr>
                  <a:t>10K)</a:t>
                </a: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prstClr val="black"/>
                      </a:gs>
                      <a:gs pos="30000">
                        <a:prstClr val="black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2917">
                          <a:prstClr val="black"/>
                        </a:gs>
                        <a:gs pos="30000">
                          <a:prstClr val="black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Up to O(10) different operators per station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prstClr val="black"/>
                      </a:gs>
                      <a:gs pos="30000">
                        <a:prstClr val="black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2917">
                          <a:prstClr val="black"/>
                        </a:gs>
                        <a:gs pos="30000">
                          <a:prstClr val="black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Direct MIP-style encoding: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gradFill>
                              <a:gsLst>
                                <a:gs pos="2917">
                                  <a:prstClr val="black"/>
                                </a:gs>
                                <a:gs pos="30000">
                                  <a:prstClr val="black"/>
                                </a:gs>
                              </a:gsLst>
                              <a:lin ang="5400000" scaled="0"/>
                            </a:gra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gradFill>
                              <a:gsLst>
                                <a:gs pos="2917">
                                  <a:prstClr val="black"/>
                                </a:gs>
                                <a:gs pos="30000">
                                  <a:prstClr val="black"/>
                                </a:gs>
                              </a:gsLst>
                              <a:lin ang="5400000" scaled="0"/>
                            </a:gra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gradFill>
                              <a:gsLst>
                                <a:gs pos="2917">
                                  <a:prstClr val="black"/>
                                </a:gs>
                                <a:gs pos="30000">
                                  <a:prstClr val="black"/>
                                </a:gs>
                              </a:gsLst>
                              <a:lin ang="5400000" scaled="0"/>
                            </a:gra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</m:t>
                        </m:r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gradFill>
                              <a:gsLst>
                                <a:gs pos="2917">
                                  <a:prstClr val="black"/>
                                </a:gs>
                                <a:gs pos="30000">
                                  <a:prstClr val="black"/>
                                </a:gs>
                              </a:gsLst>
                              <a:lin ang="5400000" scaled="0"/>
                            </a:gra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,</m:t>
                        </m:r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gradFill>
                              <a:gsLst>
                                <a:gs pos="2917">
                                  <a:prstClr val="black"/>
                                </a:gs>
                                <a:gs pos="30000">
                                  <a:prstClr val="black"/>
                                </a:gs>
                              </a:gsLst>
                              <a:lin ang="5400000" scaled="0"/>
                            </a:gra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𝑠</m:t>
                        </m:r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gradFill>
                              <a:gsLst>
                                <a:gs pos="2917">
                                  <a:prstClr val="black"/>
                                </a:gs>
                                <a:gs pos="30000">
                                  <a:prstClr val="black"/>
                                </a:gs>
                              </a:gsLst>
                              <a:lin ang="5400000" scaled="0"/>
                            </a:gra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,</m:t>
                        </m:r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gradFill>
                              <a:gsLst>
                                <a:gs pos="2917">
                                  <a:prstClr val="black"/>
                                </a:gs>
                                <a:gs pos="30000">
                                  <a:prstClr val="black"/>
                                </a:gs>
                              </a:gsLst>
                              <a:lin ang="5400000" scaled="0"/>
                            </a:gra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𝑜𝑝</m:t>
                        </m:r>
                      </m:sub>
                    </m:sSub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2917">
                          <a:prstClr val="black"/>
                        </a:gs>
                        <a:gs pos="30000">
                          <a:prstClr val="black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- Task </a:t>
                </a: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baseline="0" noProof="0">
                        <a:ln>
                          <a:noFill/>
                        </a:ln>
                        <a:gradFill>
                          <a:gsLst>
                            <a:gs pos="2917">
                              <a:prstClr val="black"/>
                            </a:gs>
                            <a:gs pos="30000">
                              <a:prstClr val="black"/>
                            </a:gs>
                          </a:gsLst>
                          <a:lin ang="5400000" scaled="0"/>
                        </a:gra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𝑖</m:t>
                    </m:r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2917">
                          <a:prstClr val="black"/>
                        </a:gs>
                        <a:gs pos="30000">
                          <a:prstClr val="black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is at station </a:t>
                </a: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baseline="0" noProof="0">
                        <a:ln>
                          <a:noFill/>
                        </a:ln>
                        <a:gradFill>
                          <a:gsLst>
                            <a:gs pos="2917">
                              <a:prstClr val="black"/>
                            </a:gs>
                            <a:gs pos="30000">
                              <a:prstClr val="black"/>
                            </a:gs>
                          </a:gsLst>
                          <a:lin ang="5400000" scaled="0"/>
                        </a:gra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𝑠</m:t>
                    </m:r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2917">
                          <a:prstClr val="black"/>
                        </a:gs>
                        <a:gs pos="30000">
                          <a:prstClr val="black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using operator </a:t>
                </a: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baseline="0" noProof="0">
                        <a:ln>
                          <a:noFill/>
                        </a:ln>
                        <a:gradFill>
                          <a:gsLst>
                            <a:gs pos="2917">
                              <a:prstClr val="black"/>
                            </a:gs>
                            <a:gs pos="30000">
                              <a:prstClr val="black"/>
                            </a:gs>
                          </a:gsLst>
                          <a:lin ang="5400000" scaled="0"/>
                        </a:gra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𝑜𝑝</m:t>
                    </m:r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2917">
                          <a:prstClr val="black"/>
                        </a:gs>
                        <a:gs pos="30000">
                          <a:prstClr val="black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1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prstClr val="black"/>
                      </a:gs>
                      <a:gs pos="30000">
                        <a:prstClr val="black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1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2917">
                          <a:prstClr val="black"/>
                        </a:gs>
                        <a:gs pos="30000">
                          <a:prstClr val="black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Cambria Math" panose="02040503050406030204" pitchFamily="18" charset="0"/>
                    <a:ea typeface="+mn-ea"/>
                    <a:cs typeface="+mn-cs"/>
                  </a:rPr>
                  <a:t>		</a:t>
                </a: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gradFill>
                          <a:gsLst>
                            <a:gs pos="2917">
                              <a:prstClr val="black"/>
                            </a:gs>
                            <a:gs pos="30000">
                              <a:prstClr val="black"/>
                            </a:gs>
                          </a:gsLst>
                          <a:lin ang="5400000" scaled="0"/>
                        </a:gra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10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gradFill>
                          <a:gsLst>
                            <a:gs pos="2917">
                              <a:prstClr val="black"/>
                            </a:gs>
                            <a:gs pos="30000">
                              <a:prstClr val="black"/>
                            </a:gs>
                          </a:gsLst>
                          <a:lin ang="5400000" scaled="0"/>
                        </a:gra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𝐾</m:t>
                    </m:r>
                    <m:r>
                      <a:rPr kumimoji="0" lang="en-US" sz="2400" b="0" i="1" u="none" strike="noStrike" kern="1200" cap="none" spc="0" normalizeH="0" baseline="0" noProof="0">
                        <a:ln>
                          <a:noFill/>
                        </a:ln>
                        <a:gradFill>
                          <a:gsLst>
                            <a:gs pos="2917">
                              <a:prstClr val="black"/>
                            </a:gs>
                            <a:gs pos="30000">
                              <a:prstClr val="black"/>
                            </a:gs>
                          </a:gsLst>
                          <a:lin ang="5400000" scaled="0"/>
                        </a:gra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×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gradFill>
                          <a:gsLst>
                            <a:gs pos="2917">
                              <a:prstClr val="black"/>
                            </a:gs>
                            <a:gs pos="30000">
                              <a:prstClr val="black"/>
                            </a:gs>
                          </a:gsLst>
                          <a:lin ang="5400000" scaled="0"/>
                        </a:gra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1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gradFill>
                          <a:gsLst>
                            <a:gs pos="2917">
                              <a:prstClr val="black"/>
                            </a:gs>
                            <a:gs pos="30000">
                              <a:prstClr val="black"/>
                            </a:gs>
                          </a:gsLst>
                          <a:lin ang="5400000" scaled="0"/>
                        </a:gra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𝐾</m:t>
                    </m:r>
                    <m:r>
                      <a:rPr kumimoji="0" lang="en-US" sz="2400" b="0" i="1" u="none" strike="noStrike" kern="1200" cap="none" spc="0" normalizeH="0" baseline="0" noProof="0">
                        <a:ln>
                          <a:noFill/>
                        </a:ln>
                        <a:gradFill>
                          <a:gsLst>
                            <a:gs pos="2917">
                              <a:prstClr val="black"/>
                            </a:gs>
                            <a:gs pos="30000">
                              <a:prstClr val="black"/>
                            </a:gs>
                          </a:gsLst>
                          <a:lin ang="5400000" scaled="0"/>
                        </a:gra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×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gradFill>
                          <a:gsLst>
                            <a:gs pos="2917">
                              <a:prstClr val="black"/>
                            </a:gs>
                            <a:gs pos="30000">
                              <a:prstClr val="black"/>
                            </a:gs>
                          </a:gsLst>
                          <a:lin ang="5400000" scaled="0"/>
                        </a:gra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10</m:t>
                    </m:r>
                    <m:r>
                      <a:rPr kumimoji="0" lang="en-US" sz="2400" b="0" i="1" u="none" strike="noStrike" kern="1200" cap="none" spc="0" normalizeH="0" baseline="0" noProof="0">
                        <a:ln>
                          <a:noFill/>
                        </a:ln>
                        <a:gradFill>
                          <a:gsLst>
                            <a:gs pos="2917">
                              <a:prstClr val="black"/>
                            </a:gs>
                            <a:gs pos="30000">
                              <a:prstClr val="black"/>
                            </a:gs>
                          </a:gsLst>
                          <a:lin ang="5400000" scaled="0"/>
                        </a:gra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gradFill>
                          <a:gsLst>
                            <a:gs pos="2917">
                              <a:prstClr val="black"/>
                            </a:gs>
                            <a:gs pos="30000">
                              <a:prstClr val="black"/>
                            </a:gs>
                          </a:gsLst>
                          <a:lin ang="5400000" scaled="0"/>
                        </a:gra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100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gradFill>
                          <a:gsLst>
                            <a:gs pos="2917">
                              <a:prstClr val="black"/>
                            </a:gs>
                            <a:gs pos="30000">
                              <a:prstClr val="black"/>
                            </a:gs>
                          </a:gsLst>
                          <a:lin ang="5400000" scaled="0"/>
                        </a:gra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𝑀</m:t>
                    </m:r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2917">
                          <a:prstClr val="black"/>
                        </a:gs>
                        <a:gs pos="30000">
                          <a:prstClr val="black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variables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D2E99D3-5311-4CC3-B5BE-96101BC2F1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289" y="1383763"/>
                <a:ext cx="10362746" cy="35189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94740B0E-3B11-4DCC-BC60-24309D738E58}"/>
              </a:ext>
            </a:extLst>
          </p:cNvPr>
          <p:cNvSpPr txBox="1">
            <a:spLocks/>
          </p:cNvSpPr>
          <p:nvPr/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noProof="0" dirty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</a:rPr>
              <a:t>Encoding - Domain Overload</a:t>
            </a:r>
            <a:endParaRPr kumimoji="0" lang="en-US" sz="3600" b="0" i="0" u="none" strike="noStrike" kern="1200" cap="none" spc="-50" normalizeH="0" baseline="0" noProof="0" dirty="0">
              <a:ln w="3175">
                <a:noFill/>
              </a:ln>
              <a:gradFill>
                <a:gsLst>
                  <a:gs pos="1250">
                    <a:srgbClr val="000000"/>
                  </a:gs>
                  <a:gs pos="100000">
                    <a:srgbClr val="000000"/>
                  </a:gs>
                </a:gsLst>
                <a:lin ang="5400000" scaled="0"/>
              </a:gradFill>
              <a:effectLst/>
              <a:uLnTx/>
              <a:uFillTx/>
              <a:ea typeface="+mn-ea"/>
              <a:cs typeface="Segoe UI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D1DD53-EACA-4C9C-A0DB-84EACF58744D}"/>
              </a:ext>
            </a:extLst>
          </p:cNvPr>
          <p:cNvSpPr txBox="1"/>
          <p:nvPr/>
        </p:nvSpPr>
        <p:spPr>
          <a:xfrm>
            <a:off x="697226" y="5044472"/>
            <a:ext cx="952168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5AAE6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SMT approach: </a:t>
            </a:r>
            <a:r>
              <a:rPr lang="en-US" sz="2400" b="1" dirty="0">
                <a:solidFill>
                  <a:srgbClr val="5AAE68"/>
                </a:solidFill>
                <a:latin typeface="Calibri" panose="020F0502020204030204"/>
              </a:rPr>
              <a:t>Use uninterpreted functions for “symbolic indices”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5AAE68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DFD0853-9EDE-0629-CBE9-24646E861A31}"/>
                  </a:ext>
                </a:extLst>
              </p:cNvPr>
              <p:cNvSpPr txBox="1"/>
              <p:nvPr/>
            </p:nvSpPr>
            <p:spPr>
              <a:xfrm>
                <a:off x="6341097" y="5808124"/>
                <a:ext cx="5696932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𝑜𝑝𝑒𝑟𝑎𝑡𝑜𝑟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400" i="1">
                            <a:latin typeface="Cambria Math" panose="02040503050406030204" pitchFamily="18" charset="0"/>
                          </a:rPr>
                          <m:t>s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𝑡𝑎𝑡𝑖𝑜𝑛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sz="2400" b="0" i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US" sz="2400" b="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𝑚𝑎𝑥𝐻𝑒𝑖𝑔h𝑡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400" i="1">
                            <a:latin typeface="Cambria Math" panose="02040503050406030204" pitchFamily="18" charset="0"/>
                          </a:rPr>
                          <m:t>s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𝑡𝑎𝑡𝑖𝑜𝑛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h𝑒𝑖𝑔h𝑡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DFD0853-9EDE-0629-CBE9-24646E861A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1097" y="5808124"/>
                <a:ext cx="5696932" cy="830997"/>
              </a:xfrm>
              <a:prstGeom prst="rect">
                <a:avLst/>
              </a:prstGeom>
              <a:blipFill>
                <a:blip r:embed="rId5"/>
                <a:stretch>
                  <a:fillRect b="-110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3934585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95EDD2E-DDD3-4D1E-937C-BA44F1D685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049" y="1161679"/>
            <a:ext cx="12192000" cy="33181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B6B9FD2-14FB-469A-9215-961C4C25B0D0}"/>
              </a:ext>
            </a:extLst>
          </p:cNvPr>
          <p:cNvSpPr txBox="1"/>
          <p:nvPr/>
        </p:nvSpPr>
        <p:spPr>
          <a:xfrm>
            <a:off x="171049" y="4584918"/>
            <a:ext cx="11917558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Constrained multi-knapsack: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	A set of items, each is added to one knapsack, subject to side-constraints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5AAE6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Z3 approach: Programming Custom Theories (no built-in scheduling constraints)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355CB23-1880-45E9-83E3-BC2158C455D7}"/>
              </a:ext>
            </a:extLst>
          </p:cNvPr>
          <p:cNvSpPr txBox="1"/>
          <p:nvPr/>
        </p:nvSpPr>
        <p:spPr>
          <a:xfrm>
            <a:off x="8018207" y="3617842"/>
            <a:ext cx="3219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 polluting, nasty side constraint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E3B0B6B-EF4A-49EE-95CF-CEED8B1E7D7D}"/>
              </a:ext>
            </a:extLst>
          </p:cNvPr>
          <p:cNvSpPr txBox="1">
            <a:spLocks/>
          </p:cNvSpPr>
          <p:nvPr/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noProof="0" dirty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</a:rPr>
              <a:t>Encoding - Constraint Overload</a:t>
            </a:r>
            <a:endParaRPr kumimoji="0" lang="en-US" sz="3600" b="0" i="0" u="none" strike="noStrike" kern="1200" cap="none" spc="-50" normalizeH="0" baseline="0" noProof="0" dirty="0">
              <a:ln w="3175">
                <a:noFill/>
              </a:ln>
              <a:gradFill>
                <a:gsLst>
                  <a:gs pos="1250">
                    <a:srgbClr val="000000"/>
                  </a:gs>
                  <a:gs pos="100000">
                    <a:srgbClr val="000000"/>
                  </a:gs>
                </a:gsLst>
                <a:lin ang="5400000" scaled="0"/>
              </a:gradFill>
              <a:effectLst/>
              <a:uLnTx/>
              <a:uFillTx/>
              <a:ea typeface="+mn-ea"/>
              <a:cs typeface="Segoe UI" pitchFamily="34" charset="0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B5B60D60-5BAD-4FB6-81F0-39CFC14D3835}"/>
              </a:ext>
            </a:extLst>
          </p:cNvPr>
          <p:cNvSpPr/>
          <p:nvPr/>
        </p:nvSpPr>
        <p:spPr>
          <a:xfrm>
            <a:off x="4671392" y="3064088"/>
            <a:ext cx="6467060" cy="510209"/>
          </a:xfrm>
          <a:prstGeom prst="round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237171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FF82EFCA-C13E-48C4-9896-5A1FBD605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710" y="547982"/>
            <a:ext cx="8985561" cy="857250"/>
          </a:xfrm>
        </p:spPr>
        <p:txBody>
          <a:bodyPr>
            <a:norm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noProof="0" dirty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</a:rPr>
              <a:t>Encoding – A humble path of discovery</a:t>
            </a:r>
            <a:endParaRPr kumimoji="0" lang="en-US" sz="7200" b="0" i="0" u="none" strike="noStrike" kern="1200" cap="none" spc="-50" normalizeH="0" baseline="0" noProof="0" dirty="0">
              <a:ln w="3175">
                <a:noFill/>
              </a:ln>
              <a:gradFill>
                <a:gsLst>
                  <a:gs pos="1250">
                    <a:srgbClr val="000000"/>
                  </a:gs>
                  <a:gs pos="100000">
                    <a:srgbClr val="000000"/>
                  </a:gs>
                </a:gsLst>
                <a:lin ang="5400000" scaled="0"/>
              </a:gradFill>
              <a:effectLst/>
              <a:uLnTx/>
              <a:uFillTx/>
              <a:ea typeface="+mn-ea"/>
              <a:cs typeface="Segoe UI" pitchFamily="34" charset="0"/>
            </a:endParaRPr>
          </a:p>
        </p:txBody>
      </p:sp>
      <p:graphicFrame>
        <p:nvGraphicFramePr>
          <p:cNvPr id="3" name="TextBox 7">
            <a:extLst>
              <a:ext uri="{FF2B5EF4-FFF2-40B4-BE49-F238E27FC236}">
                <a16:creationId xmlns:a16="http://schemas.microsoft.com/office/drawing/2014/main" id="{21FC3390-AD8A-467B-834F-3B7548F30520}"/>
              </a:ext>
            </a:extLst>
          </p:cNvPr>
          <p:cNvGraphicFramePr/>
          <p:nvPr/>
        </p:nvGraphicFramePr>
        <p:xfrm>
          <a:off x="391379" y="1825625"/>
          <a:ext cx="11407487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700980514"/>
      </p:ext>
    </p:extLst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1C337A-68C8-2F83-7DD6-EAAFBFD8C2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5F8C655-1D6B-188E-7850-BC690CA82C1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Low-level interfacing </a:t>
            </a:r>
            <a:r>
              <a:rPr lang="en-US" dirty="0"/>
              <a:t>with Z3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DFDC9A80-02E2-28F5-408C-BA65486B07F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Some anecdotal experiences</a:t>
            </a:r>
          </a:p>
          <a:p>
            <a:r>
              <a:rPr lang="en-US" dirty="0"/>
              <a:t>SMT is automatic, crunches on low level constraints, </a:t>
            </a:r>
          </a:p>
          <a:p>
            <a:r>
              <a:rPr lang="en-US" dirty="0"/>
              <a:t>but debugging and transparency remains </a:t>
            </a:r>
            <a:r>
              <a:rPr lang="en-US" i="1" dirty="0"/>
              <a:t>really </a:t>
            </a:r>
            <a:r>
              <a:rPr lang="en-US" dirty="0"/>
              <a:t>hard</a:t>
            </a:r>
          </a:p>
        </p:txBody>
      </p:sp>
    </p:spTree>
    <p:extLst>
      <p:ext uri="{BB962C8B-B14F-4D97-AF65-F5344CB8AC3E}">
        <p14:creationId xmlns:p14="http://schemas.microsoft.com/office/powerpoint/2010/main" val="269220297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567344-3E79-EB6F-BB76-ED84FFADF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Retrieving Information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18F26EE-D8D2-CF2A-4D94-0CD24225ED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179" y="2068302"/>
            <a:ext cx="6516009" cy="3934374"/>
          </a:xfrm>
          <a:prstGeom prst="rect">
            <a:avLst/>
          </a:prstGeom>
        </p:spPr>
      </p:pic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0B088EE4-D534-B2B3-AF34-254F6A010BAB}"/>
              </a:ext>
            </a:extLst>
          </p:cNvPr>
          <p:cNvSpPr/>
          <p:nvPr/>
        </p:nvSpPr>
        <p:spPr>
          <a:xfrm>
            <a:off x="9190654" y="1747799"/>
            <a:ext cx="2236199" cy="612648"/>
          </a:xfrm>
          <a:prstGeom prst="wedgeRectCallout">
            <a:avLst>
              <a:gd name="adj1" fmla="val -161004"/>
              <a:gd name="adj2" fmla="val 34120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 case study in tuning z3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26D3C5B-392B-ECDB-C961-951C7C0CD2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0769" y="3272772"/>
            <a:ext cx="5001231" cy="3388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28667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F9B30AD-99DB-178B-88D3-F5578D7E36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511740"/>
            <a:ext cx="8478433" cy="239110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3567344-3E79-EB6F-BB76-ED84FFADF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Retrieving Information – for diagnostics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07277B-0215-350E-02BC-2B631C334E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First attempt</a:t>
            </a:r>
          </a:p>
          <a:p>
            <a:pPr lvl="1"/>
            <a:r>
              <a:rPr lang="en-US" dirty="0"/>
              <a:t>Run verbose</a:t>
            </a:r>
          </a:p>
          <a:p>
            <a:pPr lvl="1"/>
            <a:r>
              <a:rPr lang="en-US" dirty="0"/>
              <a:t>Get statistics</a:t>
            </a:r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506D8DE9-0370-568D-642B-F581794AE6E1}"/>
              </a:ext>
            </a:extLst>
          </p:cNvPr>
          <p:cNvSpPr/>
          <p:nvPr/>
        </p:nvSpPr>
        <p:spPr>
          <a:xfrm>
            <a:off x="1978090" y="4707294"/>
            <a:ext cx="2780522" cy="1469669"/>
          </a:xfrm>
          <a:prstGeom prst="wedgeRoundRectCallout">
            <a:avLst>
              <a:gd name="adj1" fmla="val 99820"/>
              <a:gd name="adj2" fmla="val 4266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Very few quantifier instantiations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6A085C7-D782-4C3F-6574-F856F6175007}"/>
              </a:ext>
            </a:extLst>
          </p:cNvPr>
          <p:cNvGrpSpPr/>
          <p:nvPr/>
        </p:nvGrpSpPr>
        <p:grpSpPr>
          <a:xfrm>
            <a:off x="6072052" y="1175191"/>
            <a:ext cx="6115106" cy="5682809"/>
            <a:chOff x="6072052" y="1175191"/>
            <a:chExt cx="6115106" cy="568280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06053D2-5365-02A2-6C9D-81D233513E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72052" y="1443745"/>
              <a:ext cx="6068273" cy="5393094"/>
            </a:xfrm>
            <a:prstGeom prst="rect">
              <a:avLst/>
            </a:prstGeom>
          </p:spPr>
        </p:pic>
        <p:sp>
          <p:nvSpPr>
            <p:cNvPr id="9" name="Speech Bubble: Rectangle with Corners Rounded 8">
              <a:extLst>
                <a:ext uri="{FF2B5EF4-FFF2-40B4-BE49-F238E27FC236}">
                  <a16:creationId xmlns:a16="http://schemas.microsoft.com/office/drawing/2014/main" id="{4576307F-DA80-D8D6-A01F-592356894671}"/>
                </a:ext>
              </a:extLst>
            </p:cNvPr>
            <p:cNvSpPr/>
            <p:nvPr/>
          </p:nvSpPr>
          <p:spPr>
            <a:xfrm>
              <a:off x="9106188" y="1175191"/>
              <a:ext cx="2780522" cy="1469669"/>
            </a:xfrm>
            <a:prstGeom prst="wedgeRoundRectCallout">
              <a:avLst>
                <a:gd name="adj1" fmla="val 32678"/>
                <a:gd name="adj2" fmla="val 84789"/>
                <a:gd name="adj3" fmla="val 1666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Conflicts grow, but no new quantifier instantiations</a:t>
              </a: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6EB5E879-233A-67B0-495B-59E22C6A34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26417"/>
            <a:stretch/>
          </p:blipFill>
          <p:spPr>
            <a:xfrm>
              <a:off x="8240661" y="3133205"/>
              <a:ext cx="3946497" cy="37247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44713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567344-3E79-EB6F-BB76-ED84FFADF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Retrieving 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07277B-0215-350E-02BC-2B631C334E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formula is being solved?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9286CE-A363-4798-1C9F-C70BFDA326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774" y="2704999"/>
            <a:ext cx="5391902" cy="144800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8536A8A-1E5F-B112-FFF6-683F826911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3690" y="3958871"/>
            <a:ext cx="7068536" cy="2534004"/>
          </a:xfrm>
          <a:prstGeom prst="rect">
            <a:avLst/>
          </a:prstGeom>
        </p:spPr>
      </p:pic>
      <p:sp>
        <p:nvSpPr>
          <p:cNvPr id="12" name="Speech Bubble: Rectangle with Corners Rounded 11">
            <a:extLst>
              <a:ext uri="{FF2B5EF4-FFF2-40B4-BE49-F238E27FC236}">
                <a16:creationId xmlns:a16="http://schemas.microsoft.com/office/drawing/2014/main" id="{8476AA18-7CE0-7FF2-03D1-048107B9BDF6}"/>
              </a:ext>
            </a:extLst>
          </p:cNvPr>
          <p:cNvSpPr/>
          <p:nvPr/>
        </p:nvSpPr>
        <p:spPr>
          <a:xfrm>
            <a:off x="7212721" y="877112"/>
            <a:ext cx="2780522" cy="1469669"/>
          </a:xfrm>
          <a:prstGeom prst="wedgeRoundRectCallout">
            <a:avLst>
              <a:gd name="adj1" fmla="val -52962"/>
              <a:gd name="adj2" fmla="val 15478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 lots of conflicts. No quantifier instantiations. </a:t>
            </a:r>
          </a:p>
          <a:p>
            <a:pPr algn="ctr"/>
            <a:r>
              <a:rPr lang="en-US" dirty="0"/>
              <a:t>Stuck with multiplier reasoning?</a:t>
            </a:r>
          </a:p>
        </p:txBody>
      </p:sp>
      <p:sp>
        <p:nvSpPr>
          <p:cNvPr id="14" name="Speech Bubble: Rectangle with Corners Rounded 13">
            <a:extLst>
              <a:ext uri="{FF2B5EF4-FFF2-40B4-BE49-F238E27FC236}">
                <a16:creationId xmlns:a16="http://schemas.microsoft.com/office/drawing/2014/main" id="{EE3C7A41-C0FB-17F2-925E-3440419A6C80}"/>
              </a:ext>
            </a:extLst>
          </p:cNvPr>
          <p:cNvSpPr/>
          <p:nvPr/>
        </p:nvSpPr>
        <p:spPr>
          <a:xfrm>
            <a:off x="422869" y="4153001"/>
            <a:ext cx="2780522" cy="1203584"/>
          </a:xfrm>
          <a:prstGeom prst="wedgeRoundRectCallout">
            <a:avLst>
              <a:gd name="adj1" fmla="val 87905"/>
              <a:gd name="adj2" fmla="val -1553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Where does this funny </a:t>
            </a:r>
          </a:p>
          <a:p>
            <a:pPr algn="ctr"/>
            <a:r>
              <a:rPr lang="en-US" dirty="0"/>
              <a:t>-1 – 1*(~s0 | ~s2) come from?</a:t>
            </a:r>
          </a:p>
        </p:txBody>
      </p:sp>
      <p:sp>
        <p:nvSpPr>
          <p:cNvPr id="15" name="Speech Bubble: Rectangle with Corners Rounded 14">
            <a:extLst>
              <a:ext uri="{FF2B5EF4-FFF2-40B4-BE49-F238E27FC236}">
                <a16:creationId xmlns:a16="http://schemas.microsoft.com/office/drawing/2014/main" id="{9A2D4F46-E9B1-E014-24CE-E917CB73D8B2}"/>
              </a:ext>
            </a:extLst>
          </p:cNvPr>
          <p:cNvSpPr/>
          <p:nvPr/>
        </p:nvSpPr>
        <p:spPr>
          <a:xfrm>
            <a:off x="422869" y="5547898"/>
            <a:ext cx="2780522" cy="1203584"/>
          </a:xfrm>
          <a:prstGeom prst="wedgeRoundRectCallout">
            <a:avLst>
              <a:gd name="adj1" fmla="val 15550"/>
              <a:gd name="adj2" fmla="val -6538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It’s a </a:t>
            </a:r>
            <a:r>
              <a:rPr lang="en-US" i="1" dirty="0"/>
              <a:t>regression. </a:t>
            </a:r>
            <a:r>
              <a:rPr lang="en-US" dirty="0"/>
              <a:t>New rewrite rule that is harmful to solver!</a:t>
            </a:r>
          </a:p>
          <a:p>
            <a:pPr algn="ctr"/>
            <a:r>
              <a:rPr lang="en-US" dirty="0"/>
              <a:t>~x = -1 – 1*x</a:t>
            </a:r>
          </a:p>
        </p:txBody>
      </p:sp>
    </p:spTree>
    <p:extLst>
      <p:ext uri="{BB962C8B-B14F-4D97-AF65-F5344CB8AC3E}">
        <p14:creationId xmlns:p14="http://schemas.microsoft.com/office/powerpoint/2010/main" val="100786567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567344-3E79-EB6F-BB76-ED84FFADF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Retrieving Information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E6B9F7D-B5DB-A3F6-88C7-758DE4D847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4481" y="1690688"/>
            <a:ext cx="6182588" cy="2362530"/>
          </a:xfrm>
          <a:prstGeom prst="rect">
            <a:avLst/>
          </a:prstGeom>
        </p:spPr>
      </p:pic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715C7E34-7E19-2091-1CFD-1226E6F0AA72}"/>
              </a:ext>
            </a:extLst>
          </p:cNvPr>
          <p:cNvSpPr/>
          <p:nvPr/>
        </p:nvSpPr>
        <p:spPr>
          <a:xfrm>
            <a:off x="7576144" y="1088896"/>
            <a:ext cx="2780522" cy="601792"/>
          </a:xfrm>
          <a:prstGeom prst="wedgeRoundRectCallout">
            <a:avLst>
              <a:gd name="adj1" fmla="val -167721"/>
              <a:gd name="adj2" fmla="val 10318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Funny rewrite, reverted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10D8826-B33A-14F2-3235-A839C30C5B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1441" y="2024961"/>
            <a:ext cx="3073834" cy="4797045"/>
          </a:xfrm>
          <a:prstGeom prst="rect">
            <a:avLst/>
          </a:prstGeom>
        </p:spPr>
      </p:pic>
      <p:sp>
        <p:nvSpPr>
          <p:cNvPr id="16" name="Speech Bubble: Rectangle with Corners Rounded 15">
            <a:extLst>
              <a:ext uri="{FF2B5EF4-FFF2-40B4-BE49-F238E27FC236}">
                <a16:creationId xmlns:a16="http://schemas.microsoft.com/office/drawing/2014/main" id="{C6CDE5D3-82B5-E8E5-230F-33A0FAEEEFB1}"/>
              </a:ext>
            </a:extLst>
          </p:cNvPr>
          <p:cNvSpPr/>
          <p:nvPr/>
        </p:nvSpPr>
        <p:spPr>
          <a:xfrm>
            <a:off x="4156669" y="4565520"/>
            <a:ext cx="2780522" cy="601792"/>
          </a:xfrm>
          <a:prstGeom prst="wedgeRoundRectCallout">
            <a:avLst>
              <a:gd name="adj1" fmla="val 110782"/>
              <a:gd name="adj2" fmla="val 28678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It is solved immediately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4DC647B-A798-53FB-7A39-7561A6FB075A}"/>
                  </a:ext>
                </a:extLst>
              </p:cNvPr>
              <p:cNvSpPr txBox="1"/>
              <p:nvPr/>
            </p:nvSpPr>
            <p:spPr>
              <a:xfrm>
                <a:off x="1694841" y="5820640"/>
                <a:ext cx="5061257" cy="6722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 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2 </m:t>
                      </m:r>
                      <m:nary>
                        <m:naryPr>
                          <m:chr m:val="⋀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1∗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 &amp; 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[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: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4DC647B-A798-53FB-7A39-7561A6FB07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4841" y="5820640"/>
                <a:ext cx="5061257" cy="67223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007652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060A169-60FB-8C38-4569-23F8AB9632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383" y="0"/>
            <a:ext cx="11721233" cy="6858000"/>
          </a:xfrm>
          <a:prstGeom prst="rect">
            <a:avLst/>
          </a:prstGeom>
        </p:spPr>
      </p:pic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CD0D1079-44CA-AA65-9D3C-617EDAA602B9}"/>
              </a:ext>
            </a:extLst>
          </p:cNvPr>
          <p:cNvSpPr/>
          <p:nvPr/>
        </p:nvSpPr>
        <p:spPr>
          <a:xfrm>
            <a:off x="9798270" y="2555090"/>
            <a:ext cx="2010104" cy="408620"/>
          </a:xfrm>
          <a:prstGeom prst="wedgeRoundRectCallout">
            <a:avLst>
              <a:gd name="adj1" fmla="val -311571"/>
              <a:gd name="adj2" fmla="val -637011"/>
              <a:gd name="adj3" fmla="val 16667"/>
            </a:avLst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  Online guide</a:t>
            </a:r>
          </a:p>
        </p:txBody>
      </p:sp>
    </p:spTree>
    <p:extLst>
      <p:ext uri="{BB962C8B-B14F-4D97-AF65-F5344CB8AC3E}">
        <p14:creationId xmlns:p14="http://schemas.microsoft.com/office/powerpoint/2010/main" val="314616205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8968EFD-8730-6C8E-4B9F-E2160066FB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Retrieving Information – what are the inferences? (preview of clause logs)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153541-E553-5FDA-CA96-F81CDD670F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660" y="1862121"/>
            <a:ext cx="7964844" cy="31910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166C86C-86E1-FBD0-B647-67F5B36AEC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660" y="2562153"/>
            <a:ext cx="4915299" cy="4005968"/>
          </a:xfrm>
          <a:prstGeom prst="rect">
            <a:avLst/>
          </a:prstGeom>
        </p:spPr>
      </p:pic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29F308FE-946A-1EB0-743F-A7415D281FB5}"/>
              </a:ext>
            </a:extLst>
          </p:cNvPr>
          <p:cNvSpPr/>
          <p:nvPr/>
        </p:nvSpPr>
        <p:spPr>
          <a:xfrm>
            <a:off x="8195269" y="2352658"/>
            <a:ext cx="2780522" cy="601792"/>
          </a:xfrm>
          <a:prstGeom prst="wedgeRoundRectCallout">
            <a:avLst>
              <a:gd name="adj1" fmla="val -167721"/>
              <a:gd name="adj2" fmla="val 10318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Log is not readable by itself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F35F86A-B3FD-5DA5-7A4E-5FF270F8B8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5010" y="3017602"/>
            <a:ext cx="3791479" cy="1771897"/>
          </a:xfrm>
          <a:prstGeom prst="rect">
            <a:avLst/>
          </a:prstGeom>
        </p:spPr>
      </p:pic>
      <p:sp>
        <p:nvSpPr>
          <p:cNvPr id="12" name="Speech Bubble: Rectangle with Corners Rounded 11">
            <a:extLst>
              <a:ext uri="{FF2B5EF4-FFF2-40B4-BE49-F238E27FC236}">
                <a16:creationId xmlns:a16="http://schemas.microsoft.com/office/drawing/2014/main" id="{8500E82F-419F-9EC8-C774-528B0F3D60FF}"/>
              </a:ext>
            </a:extLst>
          </p:cNvPr>
          <p:cNvSpPr/>
          <p:nvPr/>
        </p:nvSpPr>
        <p:spPr>
          <a:xfrm>
            <a:off x="4505698" y="3533758"/>
            <a:ext cx="2780522" cy="601792"/>
          </a:xfrm>
          <a:prstGeom prst="wedgeRoundRectCallout">
            <a:avLst>
              <a:gd name="adj1" fmla="val 71044"/>
              <a:gd name="adj2" fmla="val 663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But I can write a script to filter through log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A21C57B-4B5E-F0DB-B9BB-C91159B44D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1866" y="4852651"/>
            <a:ext cx="5506218" cy="5153744"/>
          </a:xfrm>
          <a:prstGeom prst="rect">
            <a:avLst/>
          </a:prstGeom>
        </p:spPr>
      </p:pic>
      <p:sp>
        <p:nvSpPr>
          <p:cNvPr id="16" name="Speech Bubble: Rectangle with Corners Rounded 15">
            <a:extLst>
              <a:ext uri="{FF2B5EF4-FFF2-40B4-BE49-F238E27FC236}">
                <a16:creationId xmlns:a16="http://schemas.microsoft.com/office/drawing/2014/main" id="{2F451F11-8FE7-F338-D5C9-00C490B790C8}"/>
              </a:ext>
            </a:extLst>
          </p:cNvPr>
          <p:cNvSpPr/>
          <p:nvPr/>
        </p:nvSpPr>
        <p:spPr>
          <a:xfrm>
            <a:off x="3220212" y="5050939"/>
            <a:ext cx="2780522" cy="601792"/>
          </a:xfrm>
          <a:prstGeom prst="wedgeRoundRectCallout">
            <a:avLst>
              <a:gd name="adj1" fmla="val 71044"/>
              <a:gd name="adj2" fmla="val 663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It prints instances in Z3’s Python format</a:t>
            </a:r>
          </a:p>
        </p:txBody>
      </p:sp>
    </p:spTree>
    <p:extLst>
      <p:ext uri="{BB962C8B-B14F-4D97-AF65-F5344CB8AC3E}">
        <p14:creationId xmlns:p14="http://schemas.microsoft.com/office/powerpoint/2010/main" val="87937918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89169-EF60-0892-1691-ED08E58AF0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Retrieving information – </a:t>
            </a:r>
            <a:br>
              <a:rPr lang="en-US" dirty="0"/>
            </a:br>
            <a:r>
              <a:rPr lang="en-US" dirty="0"/>
              <a:t>	“I program z3 and I have no life version”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29870A-89D8-B57F-9255-595A7FB6FC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Where does it get stuck?</a:t>
            </a:r>
          </a:p>
          <a:p>
            <a:pPr lvl="1"/>
            <a:r>
              <a:rPr lang="en-US" dirty="0"/>
              <a:t>-</a:t>
            </a:r>
            <a:r>
              <a:rPr lang="en-US" dirty="0" err="1"/>
              <a:t>tr:model_checker</a:t>
            </a:r>
            <a:r>
              <a:rPr lang="en-US" dirty="0"/>
              <a:t> – </a:t>
            </a:r>
            <a:br>
              <a:rPr lang="en-US" dirty="0"/>
            </a:br>
            <a:r>
              <a:rPr lang="en-US" dirty="0"/>
              <a:t>	debug trace what does MBQI do?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43962E-27E7-4BC4-4EE3-B37EB9CC4D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8305" y="3333749"/>
            <a:ext cx="4872433" cy="2629212"/>
          </a:xfrm>
          <a:prstGeom prst="rect">
            <a:avLst/>
          </a:prstGeom>
        </p:spPr>
      </p:pic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545BEA8C-8D45-3C5F-8E8D-0CC390816290}"/>
              </a:ext>
            </a:extLst>
          </p:cNvPr>
          <p:cNvSpPr/>
          <p:nvPr/>
        </p:nvSpPr>
        <p:spPr>
          <a:xfrm>
            <a:off x="7830312" y="1977896"/>
            <a:ext cx="2780522" cy="601792"/>
          </a:xfrm>
          <a:prstGeom prst="wedgeRoundRectCallout">
            <a:avLst>
              <a:gd name="adj1" fmla="val -11171"/>
              <a:gd name="adj2" fmla="val 15224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Last MBQI check-sat call</a:t>
            </a:r>
          </a:p>
          <a:p>
            <a:pPr algn="ctr"/>
            <a:r>
              <a:rPr lang="en-US" dirty="0"/>
              <a:t>(with fix)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D238E0B-4DF0-C440-81F6-EF048CCFF5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262" y="3333749"/>
            <a:ext cx="5464399" cy="2629212"/>
          </a:xfrm>
          <a:prstGeom prst="rect">
            <a:avLst/>
          </a:prstGeom>
        </p:spPr>
      </p:pic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D07695E2-C028-538A-64F8-E8246F0FAEF8}"/>
              </a:ext>
            </a:extLst>
          </p:cNvPr>
          <p:cNvSpPr/>
          <p:nvPr/>
        </p:nvSpPr>
        <p:spPr>
          <a:xfrm>
            <a:off x="3611461" y="5359516"/>
            <a:ext cx="2780522" cy="601792"/>
          </a:xfrm>
          <a:prstGeom prst="wedgeRoundRectCallout">
            <a:avLst>
              <a:gd name="adj1" fmla="val -78313"/>
              <a:gd name="adj2" fmla="val -27984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Second to last call</a:t>
            </a:r>
          </a:p>
          <a:p>
            <a:pPr algn="ctr"/>
            <a:r>
              <a:rPr lang="en-US" dirty="0"/>
              <a:t>(without fix)</a:t>
            </a:r>
          </a:p>
        </p:txBody>
      </p:sp>
    </p:spTree>
    <p:extLst>
      <p:ext uri="{BB962C8B-B14F-4D97-AF65-F5344CB8AC3E}">
        <p14:creationId xmlns:p14="http://schemas.microsoft.com/office/powerpoint/2010/main" val="80729844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89169-EF60-0892-1691-ED08E58AF0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Retrieving information – </a:t>
            </a:r>
            <a:br>
              <a:rPr lang="en-US" dirty="0"/>
            </a:br>
            <a:r>
              <a:rPr lang="en-US" dirty="0"/>
              <a:t>	“I program z3 and I have no life version”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A0A3297-E916-1BC1-C0BC-8BA794352B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9976" y="2232082"/>
            <a:ext cx="4163824" cy="410412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26AF7E7-2F0E-3FC6-EE76-9B28BF4616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232082"/>
            <a:ext cx="4371186" cy="4091370"/>
          </a:xfrm>
          <a:prstGeom prst="rect">
            <a:avLst/>
          </a:prstGeom>
        </p:spPr>
      </p:pic>
      <p:sp>
        <p:nvSpPr>
          <p:cNvPr id="14" name="Speech Bubble: Rectangle with Corners Rounded 13">
            <a:extLst>
              <a:ext uri="{FF2B5EF4-FFF2-40B4-BE49-F238E27FC236}">
                <a16:creationId xmlns:a16="http://schemas.microsoft.com/office/drawing/2014/main" id="{A3A158E0-F7A9-DB18-57C1-F059BEA23DBE}"/>
              </a:ext>
            </a:extLst>
          </p:cNvPr>
          <p:cNvSpPr/>
          <p:nvPr/>
        </p:nvSpPr>
        <p:spPr>
          <a:xfrm>
            <a:off x="4267895" y="3385352"/>
            <a:ext cx="1931786" cy="601792"/>
          </a:xfrm>
          <a:prstGeom prst="wedgeRoundRectCallout">
            <a:avLst>
              <a:gd name="adj1" fmla="val -26456"/>
              <a:gd name="adj2" fmla="val 24088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Instances</a:t>
            </a:r>
          </a:p>
          <a:p>
            <a:pPr algn="ctr"/>
            <a:r>
              <a:rPr lang="en-US" dirty="0"/>
              <a:t>(with fix)</a:t>
            </a:r>
          </a:p>
        </p:txBody>
      </p:sp>
      <p:sp>
        <p:nvSpPr>
          <p:cNvPr id="15" name="Speech Bubble: Rectangle with Corners Rounded 14">
            <a:extLst>
              <a:ext uri="{FF2B5EF4-FFF2-40B4-BE49-F238E27FC236}">
                <a16:creationId xmlns:a16="http://schemas.microsoft.com/office/drawing/2014/main" id="{5D48F324-B3DB-3D1D-DA47-E912C93ABD20}"/>
              </a:ext>
            </a:extLst>
          </p:cNvPr>
          <p:cNvSpPr/>
          <p:nvPr/>
        </p:nvSpPr>
        <p:spPr>
          <a:xfrm>
            <a:off x="5889919" y="1660489"/>
            <a:ext cx="1931786" cy="601792"/>
          </a:xfrm>
          <a:prstGeom prst="wedgeRoundRectCallout">
            <a:avLst>
              <a:gd name="adj1" fmla="val 36657"/>
              <a:gd name="adj2" fmla="val 52420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Instances</a:t>
            </a:r>
          </a:p>
          <a:p>
            <a:pPr algn="ctr"/>
            <a:r>
              <a:rPr lang="en-US" dirty="0"/>
              <a:t>(without fix)</a:t>
            </a:r>
          </a:p>
        </p:txBody>
      </p:sp>
      <p:sp>
        <p:nvSpPr>
          <p:cNvPr id="17" name="Speech Bubble: Rectangle with Corners Rounded 16">
            <a:extLst>
              <a:ext uri="{FF2B5EF4-FFF2-40B4-BE49-F238E27FC236}">
                <a16:creationId xmlns:a16="http://schemas.microsoft.com/office/drawing/2014/main" id="{F9F15B30-7801-258E-319C-A899BDD34EF2}"/>
              </a:ext>
            </a:extLst>
          </p:cNvPr>
          <p:cNvSpPr/>
          <p:nvPr/>
        </p:nvSpPr>
        <p:spPr>
          <a:xfrm>
            <a:off x="5146180" y="6022556"/>
            <a:ext cx="1931786" cy="601792"/>
          </a:xfrm>
          <a:prstGeom prst="wedgeRoundRectCallout">
            <a:avLst>
              <a:gd name="adj1" fmla="val -92527"/>
              <a:gd name="adj2" fmla="val -14531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Much cheaper for bit-blasting!</a:t>
            </a:r>
          </a:p>
        </p:txBody>
      </p:sp>
    </p:spTree>
    <p:extLst>
      <p:ext uri="{BB962C8B-B14F-4D97-AF65-F5344CB8AC3E}">
        <p14:creationId xmlns:p14="http://schemas.microsoft.com/office/powerpoint/2010/main" val="325422170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F742E8-C6F5-BF74-6573-43B5E1BFF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Retrieving 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736A64-4FEF-B30C-19F5-A8C4DE67E9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does MBQI work?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945F185-89A8-6E04-DA51-796AF54E685E}"/>
                  </a:ext>
                </a:extLst>
              </p:cNvPr>
              <p:cNvSpPr txBox="1"/>
              <p:nvPr/>
            </p:nvSpPr>
            <p:spPr>
              <a:xfrm>
                <a:off x="7098384" y="1429189"/>
                <a:ext cx="5093616" cy="51852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Initial model for </a:t>
                </a:r>
                <a:r>
                  <a:rPr lang="en-US" i="1" dirty="0"/>
                  <a:t>true</a:t>
                </a:r>
                <a:r>
                  <a:rPr lang="en-US" dirty="0"/>
                  <a:t>:</a:t>
                </a:r>
              </a:p>
              <a:p>
                <a:r>
                  <a:rPr lang="en-US" dirty="0"/>
                  <a:t>S0 = (_ bv0 64)</a:t>
                </a:r>
              </a:p>
              <a:p>
                <a:r>
                  <a:rPr lang="en-US" dirty="0"/>
                  <a:t>S1 = (_ bv0 64)</a:t>
                </a:r>
              </a:p>
              <a:p>
                <a:endParaRPr lang="en-US" dirty="0"/>
              </a:p>
              <a:p>
                <a:r>
                  <a:rPr lang="en-US" dirty="0"/>
                  <a:t>Check if negation of quantifier body is sat:</a:t>
                </a:r>
              </a:p>
              <a:p>
                <a:br>
                  <a:rPr lang="en-US" dirty="0"/>
                </a:br>
                <a:r>
                  <a:rPr lang="en-US" dirty="0"/>
                  <a:t> </a:t>
                </a:r>
              </a:p>
              <a:p>
                <a:endParaRPr lang="en-US" dirty="0"/>
              </a:p>
              <a:p>
                <a:r>
                  <a:rPr lang="en-US" dirty="0"/>
                  <a:t>Model of check ensures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2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55:55</m:t>
                        </m:r>
                      </m:e>
                    </m:d>
                  </m:oMath>
                </a14:m>
                <a:r>
                  <a:rPr lang="en-US" dirty="0"/>
                  <a:t> = 1</a:t>
                </a:r>
              </a:p>
              <a:p>
                <a:endParaRPr lang="en-US" dirty="0"/>
              </a:p>
              <a:p>
                <a:r>
                  <a:rPr lang="en-US" dirty="0"/>
                  <a:t>Instantiate </a:t>
                </a:r>
              </a:p>
              <a:p>
                <a:endParaRPr lang="en-US" dirty="0"/>
              </a:p>
              <a:p>
                <a:r>
                  <a:rPr lang="en-US" b="0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2 . 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2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55:55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1∗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 &amp;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62:62</m:t>
                        </m:r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By 1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 ∗ 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00000000100000..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 &amp;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62:62</m:t>
                        </m:r>
                      </m:e>
                    </m:d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r>
                  <a:rPr lang="en-US" b="0" dirty="0"/>
                  <a:t>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s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1 ∗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concat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0, </m:t>
                            </m:r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</m:t>
                            </m:r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55:55</m:t>
                                </m:r>
                              </m:e>
                            </m:d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,0</m:t>
                            </m:r>
                          </m:e>
                        </m:d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[62:62]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945F185-89A8-6E04-DA51-796AF54E68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8384" y="1429189"/>
                <a:ext cx="5093616" cy="5185266"/>
              </a:xfrm>
              <a:prstGeom prst="rect">
                <a:avLst/>
              </a:prstGeom>
              <a:blipFill>
                <a:blip r:embed="rId2"/>
                <a:stretch>
                  <a:fillRect l="-957" t="-5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E9180D71-EB6C-44D6-263E-8832C4EE47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332" y="2915244"/>
            <a:ext cx="5642498" cy="357763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14D64DF-DB2E-4FD6-DFEB-E27700DB1272}"/>
                  </a:ext>
                </a:extLst>
              </p:cNvPr>
              <p:cNvSpPr txBox="1"/>
              <p:nvPr/>
            </p:nvSpPr>
            <p:spPr>
              <a:xfrm>
                <a:off x="8217795" y="3116350"/>
                <a:ext cx="3503651" cy="3126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2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55:55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≠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∗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 &amp; 0</m:t>
                              </m:r>
                            </m:e>
                          </m:d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[62:62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14D64DF-DB2E-4FD6-DFEB-E27700DB12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7795" y="3116350"/>
                <a:ext cx="3503651" cy="312650"/>
              </a:xfrm>
              <a:prstGeom prst="rect">
                <a:avLst/>
              </a:prstGeom>
              <a:blipFill>
                <a:blip r:embed="rId4"/>
                <a:stretch>
                  <a:fillRect l="-1043" r="-2087" b="-28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6AFFD80-E8E2-71A0-5AD0-72C1803A2B41}"/>
                  </a:ext>
                </a:extLst>
              </p:cNvPr>
              <p:cNvSpPr txBox="1"/>
              <p:nvPr/>
            </p:nvSpPr>
            <p:spPr>
              <a:xfrm>
                <a:off x="1298209" y="2555648"/>
                <a:ext cx="137954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𝜓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∧∀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𝜑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6AFFD80-E8E2-71A0-5AD0-72C1803A2B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8209" y="2555648"/>
                <a:ext cx="1379545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5421093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F742E8-C6F5-BF74-6573-43B5E1BFF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Retrieving information - Why not E-matching?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6736A64-4FEF-B30C-19F5-A8C4DE67E90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78256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Instantiates quantifier using </a:t>
                </a:r>
                <a:r>
                  <a:rPr lang="en-US" i="1" dirty="0"/>
                  <a:t>some </a:t>
                </a:r>
                <a:r>
                  <a:rPr lang="en-US" dirty="0"/>
                  <a:t>term that exists in context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Useful term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0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55:55</m:t>
                        </m:r>
                      </m:e>
                    </m:d>
                  </m:oMath>
                </a14:m>
                <a:r>
                  <a:rPr lang="en-US" dirty="0"/>
                  <a:t> matches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2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55:55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b="0" dirty="0"/>
                  <a:t>Instantiation: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0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55:55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1∗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 &amp;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62:62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Introduces </a:t>
                </a:r>
                <a:r>
                  <a:rPr lang="en-US" b="1" dirty="0">
                    <a:solidFill>
                      <a:srgbClr val="FF0000"/>
                    </a:solidFill>
                  </a:rPr>
                  <a:t>multiplier circuit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6736A64-4FEF-B30C-19F5-A8C4DE67E90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782565"/>
              </a:xfrm>
              <a:blipFill>
                <a:blip r:embed="rId2"/>
                <a:stretch>
                  <a:fillRect l="-1217" t="-20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55B57ED-6C19-4770-D2E8-739805DD13BC}"/>
                  </a:ext>
                </a:extLst>
              </p:cNvPr>
              <p:cNvSpPr txBox="1"/>
              <p:nvPr/>
            </p:nvSpPr>
            <p:spPr>
              <a:xfrm>
                <a:off x="2151669" y="2829528"/>
                <a:ext cx="6094428" cy="4049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b="0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2 . 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2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55:55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1∗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&amp;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62:62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55B57ED-6C19-4770-D2E8-739805DD13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1669" y="2829528"/>
                <a:ext cx="6094428" cy="40498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5512F47-67F0-CF45-B09F-5FF2D943839F}"/>
                  </a:ext>
                </a:extLst>
              </p:cNvPr>
              <p:cNvSpPr txBox="1"/>
              <p:nvPr/>
            </p:nvSpPr>
            <p:spPr>
              <a:xfrm>
                <a:off x="2293071" y="3811923"/>
                <a:ext cx="6094428" cy="4049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1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s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1 ∗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concat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0, </m:t>
                            </m:r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</m:t>
                            </m:r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55:55</m:t>
                                </m:r>
                              </m:e>
                            </m:d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,0</m:t>
                            </m:r>
                          </m:e>
                        </m:d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[62:62]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5512F47-67F0-CF45-B09F-5FF2D94383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3071" y="3811923"/>
                <a:ext cx="6094428" cy="404983"/>
              </a:xfrm>
              <a:prstGeom prst="rect">
                <a:avLst/>
              </a:prstGeom>
              <a:blipFill>
                <a:blip r:embed="rId4"/>
                <a:stretch>
                  <a:fillRect l="-800" t="-1493" b="-194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2094854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F742E8-C6F5-BF74-6573-43B5E1BFF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Retrieving 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736A64-4FEF-B30C-19F5-A8C4DE67E9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Bit-blasting, cost of multipliers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Multiplier circuits for 64 bits </a:t>
            </a:r>
            <a:br>
              <a:rPr lang="en-US" dirty="0"/>
            </a:br>
            <a:r>
              <a:rPr lang="en-US" dirty="0"/>
              <a:t>are super expensive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596EBD35-26AC-829F-E083-00AA4EB763F1}"/>
              </a:ext>
            </a:extLst>
          </p:cNvPr>
          <p:cNvGrpSpPr/>
          <p:nvPr/>
        </p:nvGrpSpPr>
        <p:grpSpPr>
          <a:xfrm>
            <a:off x="6972053" y="1491734"/>
            <a:ext cx="4609872" cy="3874532"/>
            <a:chOff x="2047386" y="1371600"/>
            <a:chExt cx="4609872" cy="3874532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436D2664-5EAA-D4B7-B413-726FE8D7F238}"/>
                </a:ext>
              </a:extLst>
            </p:cNvPr>
            <p:cNvSpPr/>
            <p:nvPr/>
          </p:nvSpPr>
          <p:spPr>
            <a:xfrm>
              <a:off x="3505201" y="3048000"/>
              <a:ext cx="516835" cy="493208"/>
            </a:xfrm>
            <a:prstGeom prst="rect">
              <a:avLst/>
            </a:prstGeom>
            <a:solidFill>
              <a:srgbClr val="9BBB59"/>
            </a:solidFill>
            <a:ln w="25400" cap="flat" cmpd="sng" algn="ctr">
              <a:solidFill>
                <a:srgbClr val="9BBB59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FA</a:t>
              </a:r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E507521-79DC-232B-F204-A78F0476FBFE}"/>
                </a:ext>
              </a:extLst>
            </p:cNvPr>
            <p:cNvCxnSpPr/>
            <p:nvPr/>
          </p:nvCxnSpPr>
          <p:spPr>
            <a:xfrm rot="5400000">
              <a:off x="3816626" y="3727176"/>
              <a:ext cx="2438404" cy="13255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A1175C15-5D3D-39DE-9879-29E717E2AE02}"/>
                </a:ext>
              </a:extLst>
            </p:cNvPr>
            <p:cNvCxnSpPr/>
            <p:nvPr/>
          </p:nvCxnSpPr>
          <p:spPr>
            <a:xfrm rot="5400000">
              <a:off x="3359428" y="2736574"/>
              <a:ext cx="609601" cy="13254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F66DBBB6-0800-B5AF-EB7C-C98FE7585234}"/>
                </a:ext>
              </a:extLst>
            </p:cNvPr>
            <p:cNvCxnSpPr/>
            <p:nvPr/>
          </p:nvCxnSpPr>
          <p:spPr>
            <a:xfrm rot="5400000">
              <a:off x="2090532" y="2710070"/>
              <a:ext cx="556591" cy="13252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5C0E8451-5531-FD7A-CC5A-2253BB354DE1}"/>
                </a:ext>
              </a:extLst>
            </p:cNvPr>
            <p:cNvSpPr txBox="1"/>
            <p:nvPr/>
          </p:nvSpPr>
          <p:spPr>
            <a:xfrm>
              <a:off x="5943601" y="1371600"/>
              <a:ext cx="7136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a</a:t>
              </a:r>
              <a:r>
                <a:rPr kumimoji="0" lang="en-US" sz="1800" b="0" i="0" u="none" strike="noStrike" kern="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0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sym typeface="Symbol"/>
                </a:rPr>
                <a:t>b</a:t>
              </a:r>
              <a:r>
                <a:rPr kumimoji="0" lang="en-US" sz="1800" b="0" i="0" u="none" strike="noStrike" kern="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sym typeface="Symbol"/>
                </a:rPr>
                <a:t>0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B56CAB99-F139-6E8B-35C3-051206AE647C}"/>
                </a:ext>
              </a:extLst>
            </p:cNvPr>
            <p:cNvSpPr txBox="1"/>
            <p:nvPr/>
          </p:nvSpPr>
          <p:spPr>
            <a:xfrm>
              <a:off x="4772744" y="1371600"/>
              <a:ext cx="7136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a</a:t>
              </a:r>
              <a:r>
                <a:rPr kumimoji="0" lang="en-US" sz="1800" b="0" i="0" u="none" strike="noStrike" kern="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0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sym typeface="Symbol"/>
                </a:rPr>
                <a:t>b</a:t>
              </a:r>
              <a:r>
                <a:rPr kumimoji="0" lang="en-US" sz="1800" b="0" i="0" u="none" strike="noStrike" kern="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sym typeface="Symbol"/>
                </a:rPr>
                <a:t>1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66CAE210-C934-8F17-EC51-9D7187A830C1}"/>
                </a:ext>
              </a:extLst>
            </p:cNvPr>
            <p:cNvSpPr txBox="1"/>
            <p:nvPr/>
          </p:nvSpPr>
          <p:spPr>
            <a:xfrm>
              <a:off x="3505201" y="1371600"/>
              <a:ext cx="7136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a</a:t>
              </a:r>
              <a:r>
                <a:rPr kumimoji="0" lang="en-US" sz="1800" b="0" i="0" u="none" strike="noStrike" kern="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0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sym typeface="Symbol"/>
                </a:rPr>
                <a:t>b</a:t>
              </a:r>
              <a:r>
                <a:rPr kumimoji="0" lang="en-US" sz="1800" b="0" i="0" u="none" strike="noStrike" kern="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sym typeface="Symbol"/>
                </a:rPr>
                <a:t>2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FCBE30AF-56FA-4415-8748-2C1F381BAC48}"/>
                </a:ext>
              </a:extLst>
            </p:cNvPr>
            <p:cNvSpPr txBox="1"/>
            <p:nvPr/>
          </p:nvSpPr>
          <p:spPr>
            <a:xfrm>
              <a:off x="2181944" y="1371600"/>
              <a:ext cx="7136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a</a:t>
              </a:r>
              <a:r>
                <a:rPr kumimoji="0" lang="en-US" sz="1800" b="0" i="0" u="none" strike="noStrike" kern="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0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sym typeface="Symbol"/>
                </a:rPr>
                <a:t>b</a:t>
              </a:r>
              <a:r>
                <a:rPr kumimoji="0" lang="en-US" sz="1800" b="0" i="0" u="none" strike="noStrike" kern="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sym typeface="Symbol"/>
                </a:rPr>
                <a:t>3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CB32DC00-BC24-2603-66EB-612BD1E8F9C0}"/>
                </a:ext>
              </a:extLst>
            </p:cNvPr>
            <p:cNvCxnSpPr/>
            <p:nvPr/>
          </p:nvCxnSpPr>
          <p:spPr>
            <a:xfrm rot="5400000">
              <a:off x="4692925" y="3384276"/>
              <a:ext cx="3124205" cy="13252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42F9E028-9810-C2CB-43BA-B7C8D13F4C69}"/>
                </a:ext>
              </a:extLst>
            </p:cNvPr>
            <p:cNvSpPr txBox="1"/>
            <p:nvPr/>
          </p:nvSpPr>
          <p:spPr>
            <a:xfrm>
              <a:off x="5458544" y="1981200"/>
              <a:ext cx="7136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a</a:t>
              </a:r>
              <a:r>
                <a:rPr kumimoji="0" lang="en-US" sz="1800" b="0" i="0" u="none" strike="noStrike" kern="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1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sym typeface="Symbol"/>
                </a:rPr>
                <a:t>b</a:t>
              </a:r>
              <a:r>
                <a:rPr kumimoji="0" lang="en-US" sz="1800" b="0" i="0" u="none" strike="noStrike" kern="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sym typeface="Symbol"/>
                </a:rPr>
                <a:t>0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FAC3453E-0CD5-0631-4D09-9B3124AEFEE3}"/>
                </a:ext>
              </a:extLst>
            </p:cNvPr>
            <p:cNvSpPr txBox="1"/>
            <p:nvPr/>
          </p:nvSpPr>
          <p:spPr>
            <a:xfrm>
              <a:off x="3962401" y="1981200"/>
              <a:ext cx="7136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a</a:t>
              </a:r>
              <a:r>
                <a:rPr kumimoji="0" lang="en-US" sz="1800" b="0" i="0" u="none" strike="noStrike" kern="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1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sym typeface="Symbol"/>
                </a:rPr>
                <a:t>b</a:t>
              </a:r>
              <a:r>
                <a:rPr kumimoji="0" lang="en-US" sz="1800" b="0" i="0" u="none" strike="noStrike" kern="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sym typeface="Symbol"/>
                </a:rPr>
                <a:t>1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FCD1E1A4-848F-DE50-463C-4A3D07E2A601}"/>
                </a:ext>
              </a:extLst>
            </p:cNvPr>
            <p:cNvSpPr txBox="1"/>
            <p:nvPr/>
          </p:nvSpPr>
          <p:spPr>
            <a:xfrm>
              <a:off x="2715344" y="1981200"/>
              <a:ext cx="7136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a</a:t>
              </a:r>
              <a:r>
                <a:rPr kumimoji="0" lang="en-US" sz="1800" b="0" i="0" u="none" strike="noStrike" kern="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1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sym typeface="Symbol"/>
                </a:rPr>
                <a:t>b</a:t>
              </a:r>
              <a:r>
                <a:rPr kumimoji="0" lang="en-US" sz="1800" b="0" i="0" u="none" strike="noStrike" kern="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sym typeface="Symbol"/>
                </a:rPr>
                <a:t>2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93363505-34D0-E342-48FD-7793FD5C1A3B}"/>
                </a:ext>
              </a:extLst>
            </p:cNvPr>
            <p:cNvSpPr txBox="1"/>
            <p:nvPr/>
          </p:nvSpPr>
          <p:spPr>
            <a:xfrm>
              <a:off x="4114801" y="2971800"/>
              <a:ext cx="7136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a</a:t>
              </a:r>
              <a:r>
                <a:rPr kumimoji="0" lang="en-US" sz="1800" b="0" i="0" u="none" strike="noStrike" kern="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2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sym typeface="Symbol"/>
                </a:rPr>
                <a:t>b</a:t>
              </a:r>
              <a:r>
                <a:rPr kumimoji="0" lang="en-US" sz="1800" b="0" i="0" u="none" strike="noStrike" kern="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sym typeface="Symbol"/>
                </a:rPr>
                <a:t>0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BA45CE03-230A-01A4-B387-5551F2C9FBB8}"/>
                </a:ext>
              </a:extLst>
            </p:cNvPr>
            <p:cNvSpPr/>
            <p:nvPr/>
          </p:nvSpPr>
          <p:spPr>
            <a:xfrm>
              <a:off x="4876801" y="1981200"/>
              <a:ext cx="516835" cy="533400"/>
            </a:xfrm>
            <a:prstGeom prst="rect">
              <a:avLst/>
            </a:prstGeom>
            <a:solidFill>
              <a:srgbClr val="9BBB59"/>
            </a:solidFill>
            <a:ln w="25400" cap="flat" cmpd="sng" algn="ctr">
              <a:solidFill>
                <a:srgbClr val="9BBB59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HA</a:t>
              </a: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757A71A6-EDDB-451C-0FA6-5601C9F10C26}"/>
                </a:ext>
              </a:extLst>
            </p:cNvPr>
            <p:cNvSpPr/>
            <p:nvPr/>
          </p:nvSpPr>
          <p:spPr>
            <a:xfrm>
              <a:off x="3505201" y="1981200"/>
              <a:ext cx="516835" cy="493208"/>
            </a:xfrm>
            <a:prstGeom prst="rect">
              <a:avLst/>
            </a:prstGeom>
            <a:solidFill>
              <a:srgbClr val="9BBB59"/>
            </a:solidFill>
            <a:ln w="25400" cap="flat" cmpd="sng" algn="ctr">
              <a:solidFill>
                <a:srgbClr val="9BBB59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HA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9399C5D8-7D89-BC88-1DC7-238EF759C97E}"/>
                </a:ext>
              </a:extLst>
            </p:cNvPr>
            <p:cNvSpPr/>
            <p:nvPr/>
          </p:nvSpPr>
          <p:spPr>
            <a:xfrm>
              <a:off x="2209801" y="1981200"/>
              <a:ext cx="516835" cy="493208"/>
            </a:xfrm>
            <a:prstGeom prst="rect">
              <a:avLst/>
            </a:prstGeom>
            <a:solidFill>
              <a:srgbClr val="9BBB59"/>
            </a:solidFill>
            <a:ln w="25400" cap="flat" cmpd="sng" algn="ctr">
              <a:solidFill>
                <a:srgbClr val="9BBB59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HA</a:t>
              </a:r>
            </a:p>
          </p:txBody>
        </p: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46A94ADF-3BE2-5658-2DE1-1579CEE10BB4}"/>
                </a:ext>
              </a:extLst>
            </p:cNvPr>
            <p:cNvCxnSpPr/>
            <p:nvPr/>
          </p:nvCxnSpPr>
          <p:spPr>
            <a:xfrm rot="5400000">
              <a:off x="4952999" y="1828801"/>
              <a:ext cx="304802" cy="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E5BE9377-CF21-2040-182C-DCB322837C04}"/>
                </a:ext>
              </a:extLst>
            </p:cNvPr>
            <p:cNvCxnSpPr/>
            <p:nvPr/>
          </p:nvCxnSpPr>
          <p:spPr>
            <a:xfrm rot="5400000">
              <a:off x="3581399" y="1828801"/>
              <a:ext cx="304802" cy="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5C08C8F1-6B75-9606-0219-CE22500172A6}"/>
                </a:ext>
              </a:extLst>
            </p:cNvPr>
            <p:cNvCxnSpPr/>
            <p:nvPr/>
          </p:nvCxnSpPr>
          <p:spPr>
            <a:xfrm rot="5400000">
              <a:off x="2209799" y="1828801"/>
              <a:ext cx="304802" cy="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4F163CFA-3258-8E25-C3BD-8C412AC097E9}"/>
                </a:ext>
              </a:extLst>
            </p:cNvPr>
            <p:cNvCxnSpPr/>
            <p:nvPr/>
          </p:nvCxnSpPr>
          <p:spPr>
            <a:xfrm rot="10800000">
              <a:off x="5410200" y="2362199"/>
              <a:ext cx="304800" cy="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FADC6C05-5505-A96F-09B7-98F01207F971}"/>
                </a:ext>
              </a:extLst>
            </p:cNvPr>
            <p:cNvCxnSpPr/>
            <p:nvPr/>
          </p:nvCxnSpPr>
          <p:spPr>
            <a:xfrm rot="10800000">
              <a:off x="4038601" y="2362200"/>
              <a:ext cx="304800" cy="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E0B22157-EDF5-0F96-EB85-79AC81A02AAF}"/>
                </a:ext>
              </a:extLst>
            </p:cNvPr>
            <p:cNvCxnSpPr/>
            <p:nvPr/>
          </p:nvCxnSpPr>
          <p:spPr>
            <a:xfrm rot="10800000">
              <a:off x="2743201" y="2362200"/>
              <a:ext cx="304800" cy="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CB37F1D8-17EC-BE76-4EB4-69EB6AB83AC1}"/>
                </a:ext>
              </a:extLst>
            </p:cNvPr>
            <p:cNvSpPr/>
            <p:nvPr/>
          </p:nvSpPr>
          <p:spPr>
            <a:xfrm>
              <a:off x="2209801" y="3048000"/>
              <a:ext cx="516835" cy="493208"/>
            </a:xfrm>
            <a:prstGeom prst="rect">
              <a:avLst/>
            </a:prstGeom>
            <a:solidFill>
              <a:srgbClr val="9BBB59"/>
            </a:solidFill>
            <a:ln w="25400" cap="flat" cmpd="sng" algn="ctr">
              <a:solidFill>
                <a:srgbClr val="9BBB59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FA</a:t>
              </a:r>
            </a:p>
          </p:txBody>
        </p: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C648B1AD-687C-EF87-26C0-CEC2E923EB01}"/>
                </a:ext>
              </a:extLst>
            </p:cNvPr>
            <p:cNvCxnSpPr/>
            <p:nvPr/>
          </p:nvCxnSpPr>
          <p:spPr>
            <a:xfrm rot="10800000">
              <a:off x="4038601" y="3352799"/>
              <a:ext cx="304800" cy="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4C9F6103-DF03-BACD-D01F-5AAB4D603404}"/>
                </a:ext>
              </a:extLst>
            </p:cNvPr>
            <p:cNvCxnSpPr/>
            <p:nvPr/>
          </p:nvCxnSpPr>
          <p:spPr>
            <a:xfrm rot="10800000">
              <a:off x="2743200" y="3352799"/>
              <a:ext cx="304800" cy="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CBF7ABC0-43AE-F9BF-38A6-48C3A35E2E69}"/>
                </a:ext>
              </a:extLst>
            </p:cNvPr>
            <p:cNvCxnSpPr/>
            <p:nvPr/>
          </p:nvCxnSpPr>
          <p:spPr>
            <a:xfrm rot="10800000">
              <a:off x="2667000" y="4419600"/>
              <a:ext cx="304800" cy="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8B2BF8AA-CC33-C571-011D-B682B23D8067}"/>
                </a:ext>
              </a:extLst>
            </p:cNvPr>
            <p:cNvSpPr/>
            <p:nvPr/>
          </p:nvSpPr>
          <p:spPr>
            <a:xfrm>
              <a:off x="2150166" y="4154992"/>
              <a:ext cx="516835" cy="493208"/>
            </a:xfrm>
            <a:prstGeom prst="rect">
              <a:avLst/>
            </a:prstGeom>
            <a:solidFill>
              <a:srgbClr val="9BBB59"/>
            </a:solidFill>
            <a:ln w="25400" cap="flat" cmpd="sng" algn="ctr">
              <a:solidFill>
                <a:srgbClr val="9BBB59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FA</a:t>
              </a:r>
            </a:p>
          </p:txBody>
        </p: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0A1E8487-4740-4E10-FC91-F9D3BD06A521}"/>
                </a:ext>
              </a:extLst>
            </p:cNvPr>
            <p:cNvCxnSpPr/>
            <p:nvPr/>
          </p:nvCxnSpPr>
          <p:spPr>
            <a:xfrm rot="5400000">
              <a:off x="2090532" y="3829878"/>
              <a:ext cx="556591" cy="13252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1ED2C4B1-5F01-6A81-38EC-64E9BCADCE1F}"/>
                </a:ext>
              </a:extLst>
            </p:cNvPr>
            <p:cNvSpPr txBox="1"/>
            <p:nvPr/>
          </p:nvSpPr>
          <p:spPr>
            <a:xfrm>
              <a:off x="2743201" y="2971800"/>
              <a:ext cx="7136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a</a:t>
              </a:r>
              <a:r>
                <a:rPr kumimoji="0" lang="en-US" sz="1800" b="0" i="0" u="none" strike="noStrike" kern="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2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sym typeface="Symbol"/>
                </a:rPr>
                <a:t>b</a:t>
              </a:r>
              <a:r>
                <a:rPr kumimoji="0" lang="en-US" sz="1800" b="0" i="0" u="none" strike="noStrike" kern="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sym typeface="Symbol"/>
                </a:rPr>
                <a:t>1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D91252F4-AB5A-6F4E-6E14-067A74E1921A}"/>
                </a:ext>
              </a:extLst>
            </p:cNvPr>
            <p:cNvSpPr txBox="1"/>
            <p:nvPr/>
          </p:nvSpPr>
          <p:spPr>
            <a:xfrm>
              <a:off x="2743201" y="4038600"/>
              <a:ext cx="7136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a</a:t>
              </a:r>
              <a:r>
                <a:rPr kumimoji="0" lang="en-US" sz="1800" b="0" i="0" u="none" strike="noStrike" kern="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3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sym typeface="Symbol"/>
                </a:rPr>
                <a:t>b</a:t>
              </a:r>
              <a:r>
                <a:rPr kumimoji="0" lang="en-US" sz="1800" b="0" i="0" u="none" strike="noStrike" kern="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sym typeface="Symbol"/>
                </a:rPr>
                <a:t>0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69FA9FC5-F62A-4E22-2B60-7A1E2A99DD00}"/>
                </a:ext>
              </a:extLst>
            </p:cNvPr>
            <p:cNvCxnSpPr/>
            <p:nvPr/>
          </p:nvCxnSpPr>
          <p:spPr>
            <a:xfrm rot="16200000" flipH="1">
              <a:off x="2946953" y="4229099"/>
              <a:ext cx="1447804" cy="2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5AB0CF8E-28C3-C924-3D41-06EADCC5298E}"/>
                </a:ext>
              </a:extLst>
            </p:cNvPr>
            <p:cNvCxnSpPr/>
            <p:nvPr/>
          </p:nvCxnSpPr>
          <p:spPr>
            <a:xfrm rot="5400000">
              <a:off x="2146854" y="4800601"/>
              <a:ext cx="304803" cy="1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78" name="Elbow Connector 157">
              <a:extLst>
                <a:ext uri="{FF2B5EF4-FFF2-40B4-BE49-F238E27FC236}">
                  <a16:creationId xmlns:a16="http://schemas.microsoft.com/office/drawing/2014/main" id="{C215F224-E553-3130-B42F-EB7FC60826FD}"/>
                </a:ext>
              </a:extLst>
            </p:cNvPr>
            <p:cNvCxnSpPr/>
            <p:nvPr/>
          </p:nvCxnSpPr>
          <p:spPr>
            <a:xfrm rot="10800000" flipV="1">
              <a:off x="4022037" y="2491407"/>
              <a:ext cx="854765" cy="556593"/>
            </a:xfrm>
            <a:prstGeom prst="bentConnector3">
              <a:avLst>
                <a:gd name="adj1" fmla="val 50000"/>
              </a:avLst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79" name="Elbow Connector 158">
              <a:extLst>
                <a:ext uri="{FF2B5EF4-FFF2-40B4-BE49-F238E27FC236}">
                  <a16:creationId xmlns:a16="http://schemas.microsoft.com/office/drawing/2014/main" id="{C178942C-A50F-C0A6-EE47-3268F7FC9F4E}"/>
                </a:ext>
              </a:extLst>
            </p:cNvPr>
            <p:cNvCxnSpPr/>
            <p:nvPr/>
          </p:nvCxnSpPr>
          <p:spPr>
            <a:xfrm rot="10800000" flipV="1">
              <a:off x="2667000" y="2474408"/>
              <a:ext cx="838200" cy="520585"/>
            </a:xfrm>
            <a:prstGeom prst="bentConnector3">
              <a:avLst>
                <a:gd name="adj1" fmla="val 50000"/>
              </a:avLst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80" name="Elbow Connector 162">
              <a:extLst>
                <a:ext uri="{FF2B5EF4-FFF2-40B4-BE49-F238E27FC236}">
                  <a16:creationId xmlns:a16="http://schemas.microsoft.com/office/drawing/2014/main" id="{2DEDE3E0-0F7E-80E9-7E49-8B9BD0BEE01D}"/>
                </a:ext>
              </a:extLst>
            </p:cNvPr>
            <p:cNvCxnSpPr/>
            <p:nvPr/>
          </p:nvCxnSpPr>
          <p:spPr>
            <a:xfrm rot="10800000" flipV="1">
              <a:off x="2650436" y="3558207"/>
              <a:ext cx="854765" cy="556593"/>
            </a:xfrm>
            <a:prstGeom prst="bentConnector3">
              <a:avLst>
                <a:gd name="adj1" fmla="val 50000"/>
              </a:avLst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488FDA38-E72B-E05B-50AC-8232A4AA655C}"/>
                </a:ext>
              </a:extLst>
            </p:cNvPr>
            <p:cNvSpPr/>
            <p:nvPr/>
          </p:nvSpPr>
          <p:spPr>
            <a:xfrm>
              <a:off x="5960128" y="4876800"/>
              <a:ext cx="64312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out</a:t>
              </a:r>
              <a:r>
                <a:rPr kumimoji="0" lang="en-US" sz="1800" b="1" i="0" u="none" strike="noStrike" kern="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0</a:t>
              </a: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sym typeface="Symbol"/>
                </a:rPr>
                <a:t> 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39D8CB57-DD6B-3D4B-A615-4AC087CB5031}"/>
                </a:ext>
              </a:extLst>
            </p:cNvPr>
            <p:cNvSpPr/>
            <p:nvPr/>
          </p:nvSpPr>
          <p:spPr>
            <a:xfrm>
              <a:off x="4752258" y="4876800"/>
              <a:ext cx="64312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out</a:t>
              </a:r>
              <a:r>
                <a:rPr kumimoji="0" lang="en-US" sz="1800" b="1" i="0" u="none" strike="noStrike" kern="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1</a:t>
              </a: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sym typeface="Symbol"/>
                </a:rPr>
                <a:t> 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8DAB1251-AA94-FA06-944F-D306FFDB8A92}"/>
                </a:ext>
              </a:extLst>
            </p:cNvPr>
            <p:cNvSpPr/>
            <p:nvPr/>
          </p:nvSpPr>
          <p:spPr>
            <a:xfrm>
              <a:off x="3418986" y="4876800"/>
              <a:ext cx="64312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out</a:t>
              </a:r>
              <a:r>
                <a:rPr kumimoji="0" lang="en-US" sz="1800" b="1" i="0" u="none" strike="noStrike" kern="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2</a:t>
              </a: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sym typeface="Symbol"/>
                </a:rPr>
                <a:t> 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798A54D1-B3F3-DE18-CAB8-25292B212047}"/>
                </a:ext>
              </a:extLst>
            </p:cNvPr>
            <p:cNvSpPr/>
            <p:nvPr/>
          </p:nvSpPr>
          <p:spPr>
            <a:xfrm>
              <a:off x="2047386" y="4876800"/>
              <a:ext cx="64312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out</a:t>
              </a:r>
              <a:r>
                <a:rPr kumimoji="0" lang="en-US" sz="1800" b="1" i="0" u="none" strike="noStrike" kern="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3</a:t>
              </a: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sym typeface="Symbol"/>
                </a:rPr>
                <a:t> 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3782445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2523B6-947C-872D-BE6C-89DEF1FFB1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Retrieving 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48B859-A468-5D3F-F7D2-C6BC824201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Trying QSAT</a:t>
            </a:r>
          </a:p>
          <a:p>
            <a:endParaRPr lang="en-US" dirty="0"/>
          </a:p>
          <a:p>
            <a:r>
              <a:rPr lang="en-US" dirty="0"/>
              <a:t>QSAT solves satisfiability </a:t>
            </a:r>
            <a:br>
              <a:rPr lang="en-US" dirty="0"/>
            </a:br>
            <a:r>
              <a:rPr lang="en-US" dirty="0"/>
              <a:t>for nested quantifiers.</a:t>
            </a:r>
          </a:p>
          <a:p>
            <a:endParaRPr lang="en-US" dirty="0"/>
          </a:p>
          <a:p>
            <a:r>
              <a:rPr lang="en-US" dirty="0"/>
              <a:t>It works on top of bit-vectors</a:t>
            </a:r>
            <a:br>
              <a:rPr lang="en-US" dirty="0"/>
            </a:br>
            <a:endParaRPr lang="en-US" dirty="0"/>
          </a:p>
          <a:p>
            <a:r>
              <a:rPr lang="en-US" dirty="0"/>
              <a:t>=&gt; bit-vector multiplier circuit recompiled on every instantiation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5074FCC-B9F4-B1D7-D6CB-73F5CF9B6B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3058" y="2848775"/>
            <a:ext cx="6849431" cy="205768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7908D6E-569D-8102-EC9E-B8EE209D3A86}"/>
              </a:ext>
            </a:extLst>
          </p:cNvPr>
          <p:cNvSpPr txBox="1"/>
          <p:nvPr/>
        </p:nvSpPr>
        <p:spPr>
          <a:xfrm>
            <a:off x="3858705" y="1858926"/>
            <a:ext cx="79444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(apply (then simplify </a:t>
            </a:r>
            <a:r>
              <a:rPr lang="en-US" dirty="0" err="1"/>
              <a:t>qsat</a:t>
            </a:r>
            <a:r>
              <a:rPr lang="en-US" dirty="0"/>
              <a:t>) :</a:t>
            </a:r>
            <a:r>
              <a:rPr lang="en-US" dirty="0" err="1"/>
              <a:t>print_statistics</a:t>
            </a:r>
            <a:r>
              <a:rPr lang="en-US" dirty="0"/>
              <a:t> true)</a:t>
            </a:r>
          </a:p>
        </p:txBody>
      </p:sp>
    </p:spTree>
    <p:extLst>
      <p:ext uri="{BB962C8B-B14F-4D97-AF65-F5344CB8AC3E}">
        <p14:creationId xmlns:p14="http://schemas.microsoft.com/office/powerpoint/2010/main" val="311419454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A8146DC-031B-41CA-2100-EA30CF835CAD}"/>
              </a:ext>
            </a:extLst>
          </p:cNvPr>
          <p:cNvSpPr/>
          <p:nvPr/>
        </p:nvSpPr>
        <p:spPr>
          <a:xfrm>
            <a:off x="4572001" y="4930371"/>
            <a:ext cx="2780907" cy="99924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TODO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EC3902D-70D6-7215-5554-9DE1DD5A29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8695" y="0"/>
            <a:ext cx="9202944" cy="6858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EDE18E-5F84-0769-B11E-D097A1F4C0EA}"/>
              </a:ext>
            </a:extLst>
          </p:cNvPr>
          <p:cNvSpPr txBox="1"/>
          <p:nvPr/>
        </p:nvSpPr>
        <p:spPr>
          <a:xfrm>
            <a:off x="675196" y="2479531"/>
            <a:ext cx="794443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(apply (then </a:t>
            </a:r>
            <a:br>
              <a:rPr lang="en-US" dirty="0"/>
            </a:br>
            <a:r>
              <a:rPr lang="en-US" dirty="0"/>
              <a:t>       simplify </a:t>
            </a:r>
          </a:p>
          <a:p>
            <a:r>
              <a:rPr lang="en-US" dirty="0"/>
              <a:t>       (with bit-blast :</a:t>
            </a:r>
            <a:r>
              <a:rPr lang="en-US" dirty="0" err="1"/>
              <a:t>blast_quant</a:t>
            </a:r>
            <a:r>
              <a:rPr lang="en-US" dirty="0"/>
              <a:t> true) </a:t>
            </a:r>
          </a:p>
          <a:p>
            <a:r>
              <a:rPr lang="en-US" dirty="0"/>
              <a:t>       </a:t>
            </a:r>
            <a:r>
              <a:rPr lang="en-US" dirty="0" err="1"/>
              <a:t>qsat</a:t>
            </a:r>
            <a:r>
              <a:rPr lang="en-US" dirty="0"/>
              <a:t>) :</a:t>
            </a:r>
            <a:r>
              <a:rPr lang="en-US" dirty="0" err="1"/>
              <a:t>print_statistics</a:t>
            </a:r>
            <a:r>
              <a:rPr lang="en-US" dirty="0"/>
              <a:t> true)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7806D6A-FE0F-9CA0-8E4D-629C19B58B04}"/>
              </a:ext>
            </a:extLst>
          </p:cNvPr>
          <p:cNvSpPr txBox="1"/>
          <p:nvPr/>
        </p:nvSpPr>
        <p:spPr>
          <a:xfrm>
            <a:off x="762785" y="1008933"/>
            <a:ext cx="33737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Skip repeated bit-blasting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EC8E0EE-36CA-F63A-CC3E-817798DF7CC6}"/>
              </a:ext>
            </a:extLst>
          </p:cNvPr>
          <p:cNvSpPr txBox="1"/>
          <p:nvPr/>
        </p:nvSpPr>
        <p:spPr>
          <a:xfrm>
            <a:off x="762785" y="4688793"/>
            <a:ext cx="322652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problem is now pure 2-QBF.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Option:</a:t>
            </a:r>
          </a:p>
          <a:p>
            <a:r>
              <a:rPr lang="en-US" dirty="0"/>
              <a:t>Feed output of tactic (w/o </a:t>
            </a:r>
            <a:r>
              <a:rPr lang="en-US" dirty="0" err="1"/>
              <a:t>qsat</a:t>
            </a:r>
            <a:r>
              <a:rPr lang="en-US" dirty="0"/>
              <a:t>) </a:t>
            </a:r>
          </a:p>
          <a:p>
            <a:r>
              <a:rPr lang="en-US" dirty="0"/>
              <a:t>to a dedicated QBF solver.</a:t>
            </a:r>
          </a:p>
        </p:txBody>
      </p:sp>
    </p:spTree>
    <p:extLst>
      <p:ext uri="{BB962C8B-B14F-4D97-AF65-F5344CB8AC3E}">
        <p14:creationId xmlns:p14="http://schemas.microsoft.com/office/powerpoint/2010/main" val="61025869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E74CD-8DFD-A927-6F34-0BCB041CD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magic didn’t happen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434425-62F9-2DC5-77D9-96907A46D1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9809" y="1997648"/>
            <a:ext cx="6658904" cy="422016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FD07783-93F7-A9DB-4A52-4FB99E595610}"/>
              </a:ext>
            </a:extLst>
          </p:cNvPr>
          <p:cNvSpPr txBox="1"/>
          <p:nvPr/>
        </p:nvSpPr>
        <p:spPr>
          <a:xfrm>
            <a:off x="722330" y="2573799"/>
            <a:ext cx="794443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(apply (then </a:t>
            </a:r>
            <a:br>
              <a:rPr lang="en-US" dirty="0"/>
            </a:br>
            <a:r>
              <a:rPr lang="en-US" dirty="0"/>
              <a:t>       simplify </a:t>
            </a:r>
          </a:p>
          <a:p>
            <a:r>
              <a:rPr lang="en-US" dirty="0"/>
              <a:t>       (with bit-blast :</a:t>
            </a:r>
            <a:r>
              <a:rPr lang="en-US" dirty="0" err="1"/>
              <a:t>blast_quant</a:t>
            </a:r>
            <a:r>
              <a:rPr lang="en-US" dirty="0"/>
              <a:t> true) </a:t>
            </a:r>
          </a:p>
          <a:p>
            <a:r>
              <a:rPr lang="en-US" dirty="0"/>
              <a:t>       </a:t>
            </a:r>
            <a:r>
              <a:rPr lang="en-US" dirty="0" err="1"/>
              <a:t>qsat</a:t>
            </a:r>
            <a:r>
              <a:rPr lang="en-US" dirty="0"/>
              <a:t>) :</a:t>
            </a:r>
            <a:r>
              <a:rPr lang="en-US" dirty="0" err="1"/>
              <a:t>print_statistics</a:t>
            </a:r>
            <a:r>
              <a:rPr lang="en-US" dirty="0"/>
              <a:t> true)</a:t>
            </a:r>
          </a:p>
        </p:txBody>
      </p:sp>
      <p:pic>
        <p:nvPicPr>
          <p:cNvPr id="1026" name="Picture 2" descr="Control-C Free Stock Photo | FreeImages">
            <a:extLst>
              <a:ext uri="{FF2B5EF4-FFF2-40B4-BE49-F238E27FC236}">
                <a16:creationId xmlns:a16="http://schemas.microsoft.com/office/drawing/2014/main" id="{63F7E68B-8D78-A499-1A1C-675755E0E9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040605"/>
              </a:clrFrom>
              <a:clrTo>
                <a:srgbClr val="040605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17" t="28671" r="11218"/>
          <a:stretch/>
        </p:blipFill>
        <p:spPr bwMode="auto">
          <a:xfrm>
            <a:off x="9241804" y="4334073"/>
            <a:ext cx="1910105" cy="1200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C82E39D-E61E-7E1A-05EE-3E73F90EE9C4}"/>
              </a:ext>
            </a:extLst>
          </p:cNvPr>
          <p:cNvSpPr txBox="1"/>
          <p:nvPr/>
        </p:nvSpPr>
        <p:spPr>
          <a:xfrm>
            <a:off x="454844" y="4657239"/>
            <a:ext cx="609442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But MBQI also works with bit-blasted:</a:t>
            </a:r>
          </a:p>
          <a:p>
            <a:endParaRPr lang="en-US" dirty="0"/>
          </a:p>
          <a:p>
            <a:r>
              <a:rPr lang="en-US" dirty="0"/>
              <a:t>(check-sat-using (then </a:t>
            </a:r>
          </a:p>
          <a:p>
            <a:r>
              <a:rPr lang="en-US" dirty="0"/>
              <a:t>            simplify </a:t>
            </a:r>
          </a:p>
          <a:p>
            <a:r>
              <a:rPr lang="en-US" dirty="0"/>
              <a:t>            (with bit-blast :</a:t>
            </a:r>
            <a:r>
              <a:rPr lang="en-US" dirty="0" err="1"/>
              <a:t>blast_quant</a:t>
            </a:r>
            <a:r>
              <a:rPr lang="en-US" dirty="0"/>
              <a:t> true) </a:t>
            </a:r>
          </a:p>
          <a:p>
            <a:r>
              <a:rPr lang="en-US" dirty="0"/>
              <a:t>            </a:t>
            </a:r>
            <a:r>
              <a:rPr lang="en-US" dirty="0" err="1"/>
              <a:t>smt</a:t>
            </a:r>
            <a:r>
              <a:rPr lang="en-US" dirty="0"/>
              <a:t>) :</a:t>
            </a:r>
            <a:r>
              <a:rPr lang="en-US" dirty="0" err="1"/>
              <a:t>print_statistics</a:t>
            </a:r>
            <a:r>
              <a:rPr lang="en-US" dirty="0"/>
              <a:t> true)</a:t>
            </a:r>
          </a:p>
        </p:txBody>
      </p:sp>
    </p:spTree>
    <p:extLst>
      <p:ext uri="{BB962C8B-B14F-4D97-AF65-F5344CB8AC3E}">
        <p14:creationId xmlns:p14="http://schemas.microsoft.com/office/powerpoint/2010/main" val="215470967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D790F7-3999-C317-DFE2-8F6976C94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Revising hypotheses</a:t>
            </a:r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31B40AB7-8811-CF5E-3047-C8E8BAF2445A}"/>
              </a:ext>
            </a:extLst>
          </p:cNvPr>
          <p:cNvSpPr/>
          <p:nvPr/>
        </p:nvSpPr>
        <p:spPr>
          <a:xfrm>
            <a:off x="3744039" y="2827208"/>
            <a:ext cx="4640836" cy="2193366"/>
          </a:xfrm>
          <a:prstGeom prst="wedgeRoundRectCallout">
            <a:avLst>
              <a:gd name="adj1" fmla="val -42729"/>
              <a:gd name="adj2" fmla="val -11809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Was this rewrite the real culprit?</a:t>
            </a:r>
          </a:p>
          <a:p>
            <a:pPr algn="ctr"/>
            <a:r>
              <a:rPr lang="en-US" sz="3600" dirty="0"/>
              <a:t>~x = -1 – 1*x</a:t>
            </a:r>
          </a:p>
        </p:txBody>
      </p:sp>
    </p:spTree>
    <p:extLst>
      <p:ext uri="{BB962C8B-B14F-4D97-AF65-F5344CB8AC3E}">
        <p14:creationId xmlns:p14="http://schemas.microsoft.com/office/powerpoint/2010/main" val="19098432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2ADF5B6-C696-85E2-6608-27DD3FB2B9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1624" y="0"/>
            <a:ext cx="72614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91089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E74CD-8DFD-A927-6F34-0BCB041CD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domain Insight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1C8C3EDC-571B-209A-9D37-7EEC7D28DB8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What are we solving, in a nutshell: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Bit-wise &amp; retains bits from </a:t>
                </a:r>
                <a:r>
                  <a:rPr lang="en-US" i="1" dirty="0"/>
                  <a:t>s2 </a:t>
                </a:r>
                <a:r>
                  <a:rPr lang="en-US" dirty="0"/>
                  <a:t>where </a:t>
                </a:r>
                <a:r>
                  <a:rPr lang="en-US" i="1" dirty="0"/>
                  <a:t>s0 </a:t>
                </a:r>
                <a:r>
                  <a:rPr lang="en-US" dirty="0"/>
                  <a:t>has bits set to 1</a:t>
                </a:r>
              </a:p>
              <a:p>
                <a:r>
                  <a:rPr lang="en-US" dirty="0"/>
                  <a:t>Bit-wise * retains bits form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2 &amp;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r>
                  <a:rPr lang="en-US" dirty="0"/>
                  <a:t> where </a:t>
                </a:r>
                <a:r>
                  <a:rPr lang="en-US" i="1" dirty="0"/>
                  <a:t>s1 </a:t>
                </a:r>
                <a:r>
                  <a:rPr lang="en-US" dirty="0"/>
                  <a:t>has bits set to 1</a:t>
                </a:r>
              </a:p>
              <a:p>
                <a:pPr lvl="1"/>
                <a:r>
                  <a:rPr lang="en-US" dirty="0"/>
                  <a:t>System is less constrained the </a:t>
                </a:r>
                <a:r>
                  <a:rPr lang="en-US" i="1" dirty="0"/>
                  <a:t>fewer </a:t>
                </a:r>
                <a:r>
                  <a:rPr lang="en-US" dirty="0"/>
                  <a:t>bits in </a:t>
                </a:r>
                <a:r>
                  <a:rPr lang="en-US" i="1" dirty="0"/>
                  <a:t>s0, s1 </a:t>
                </a:r>
                <a:r>
                  <a:rPr lang="en-US" dirty="0"/>
                  <a:t>are set to 1.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=&gt; Find models for </a:t>
                </a:r>
                <a:r>
                  <a:rPr lang="en-US" i="1" dirty="0"/>
                  <a:t>s0, s1 </a:t>
                </a:r>
                <a:r>
                  <a:rPr lang="en-US" dirty="0"/>
                  <a:t>with </a:t>
                </a:r>
                <a:r>
                  <a:rPr lang="en-US" i="1" dirty="0"/>
                  <a:t>fewest </a:t>
                </a:r>
                <a:r>
                  <a:rPr lang="en-US" dirty="0"/>
                  <a:t>bits set to 1</a:t>
                </a:r>
              </a:p>
              <a:p>
                <a:pPr lvl="1"/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1C8C3EDC-571B-209A-9D37-7EEC7D28DB8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30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8EEC045-E7B5-EB23-F31D-F6ACAC1EC3BF}"/>
                  </a:ext>
                </a:extLst>
              </p:cNvPr>
              <p:cNvSpPr txBox="1"/>
              <p:nvPr/>
            </p:nvSpPr>
            <p:spPr>
              <a:xfrm>
                <a:off x="2778834" y="2454840"/>
                <a:ext cx="7847276" cy="10455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∃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0,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1 ∀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2 </m:t>
                      </m:r>
                      <m:nary>
                        <m:naryPr>
                          <m:chr m:val="⋀"/>
                          <m:supHide m:val="on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2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1∗</m:t>
                              </m:r>
                              <m:d>
                                <m:d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2 &amp; 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</m:e>
                          </m:d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[</m:t>
                          </m:r>
                          <m:sSubSup>
                            <m:sSub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:</m:t>
                          </m:r>
                          <m:sSubSup>
                            <m:sSub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8EEC045-E7B5-EB23-F31D-F6ACAC1EC3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8834" y="2454840"/>
                <a:ext cx="7847276" cy="10455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229067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F742E8-C6F5-BF74-6573-43B5E1BFF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Retrieving information 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50710B4-FBB5-1D00-7834-90AAEB737C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tinkering with </a:t>
            </a:r>
            <a:r>
              <a:rPr lang="en-US" dirty="0" err="1"/>
              <a:t>sat.smt</a:t>
            </a:r>
            <a:r>
              <a:rPr lang="en-US" dirty="0"/>
              <a:t>=true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FD8F641-7B21-9D2E-DE89-33C5348580FE}"/>
              </a:ext>
            </a:extLst>
          </p:cNvPr>
          <p:cNvSpPr/>
          <p:nvPr/>
        </p:nvSpPr>
        <p:spPr>
          <a:xfrm>
            <a:off x="3506771" y="3695307"/>
            <a:ext cx="2780907" cy="99924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TODO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9A67A8E-C633-4BFC-5550-D84BCEE351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341" y="2535714"/>
            <a:ext cx="9558290" cy="3318426"/>
          </a:xfrm>
          <a:prstGeom prst="rect">
            <a:avLst/>
          </a:prstGeom>
        </p:spPr>
      </p:pic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05912E39-536B-B555-5A83-478884220D19}"/>
              </a:ext>
            </a:extLst>
          </p:cNvPr>
          <p:cNvSpPr/>
          <p:nvPr/>
        </p:nvSpPr>
        <p:spPr>
          <a:xfrm>
            <a:off x="7261519" y="727010"/>
            <a:ext cx="1931786" cy="601792"/>
          </a:xfrm>
          <a:prstGeom prst="wedgeRoundRectCallout">
            <a:avLst>
              <a:gd name="adj1" fmla="val -277245"/>
              <a:gd name="adj2" fmla="val 41424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Uses incremental pre-processing</a:t>
            </a:r>
          </a:p>
        </p:txBody>
      </p:sp>
    </p:spTree>
    <p:extLst>
      <p:ext uri="{BB962C8B-B14F-4D97-AF65-F5344CB8AC3E}">
        <p14:creationId xmlns:p14="http://schemas.microsoft.com/office/powerpoint/2010/main" val="197537755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0E20CDC-AF18-BCBF-BC21-F5DFA6E7EB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39172"/>
            <a:ext cx="7767687" cy="32063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3F742E8-C6F5-BF74-6573-43B5E1BFF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Retrieving information – digging into tactics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736A64-4FEF-B30C-19F5-A8C4DE67E9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CCEE1C-95F4-687E-9CF4-98771DB99D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8295" y="1626996"/>
            <a:ext cx="8087880" cy="486587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DC990D0-2D4D-4BB1-8F6E-CF624D679095}"/>
                  </a:ext>
                </a:extLst>
              </p:cNvPr>
              <p:cNvSpPr txBox="1"/>
              <p:nvPr/>
            </p:nvSpPr>
            <p:spPr>
              <a:xfrm>
                <a:off x="971581" y="2651474"/>
                <a:ext cx="501212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b="0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2 . 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2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55:55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1∗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~</m:t>
                            </m:r>
                            <m:d>
                              <m:dPr>
                                <m:endChr m:val="|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~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2 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~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62:62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DC990D0-2D4D-4BB1-8F6E-CF624D6790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581" y="2651474"/>
                <a:ext cx="5012125" cy="369332"/>
              </a:xfrm>
              <a:prstGeom prst="rect">
                <a:avLst/>
              </a:prstGeom>
              <a:blipFill>
                <a:blip r:embed="rId4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9E5AEECA-1A2F-7A15-8CE2-3FF750AC646F}"/>
              </a:ext>
            </a:extLst>
          </p:cNvPr>
          <p:cNvSpPr/>
          <p:nvPr/>
        </p:nvSpPr>
        <p:spPr>
          <a:xfrm>
            <a:off x="4297289" y="3536299"/>
            <a:ext cx="1931786" cy="601792"/>
          </a:xfrm>
          <a:prstGeom prst="wedgeRoundRectCallout">
            <a:avLst>
              <a:gd name="adj1" fmla="val -43501"/>
              <a:gd name="adj2" fmla="val -14185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~s0 occurs in single position</a:t>
            </a:r>
          </a:p>
        </p:txBody>
      </p:sp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0F172087-FC41-62A6-9349-7891B6D7EF5E}"/>
              </a:ext>
            </a:extLst>
          </p:cNvPr>
          <p:cNvSpPr/>
          <p:nvPr/>
        </p:nvSpPr>
        <p:spPr>
          <a:xfrm>
            <a:off x="4297289" y="4138091"/>
            <a:ext cx="1931786" cy="601792"/>
          </a:xfrm>
          <a:prstGeom prst="wedgeRoundRectCallout">
            <a:avLst>
              <a:gd name="adj1" fmla="val 55072"/>
              <a:gd name="adj2" fmla="val 17927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Replace by fresh variable</a:t>
            </a:r>
          </a:p>
        </p:txBody>
      </p:sp>
      <p:sp>
        <p:nvSpPr>
          <p:cNvPr id="14" name="Speech Bubble: Rectangle with Corners Rounded 13">
            <a:extLst>
              <a:ext uri="{FF2B5EF4-FFF2-40B4-BE49-F238E27FC236}">
                <a16:creationId xmlns:a16="http://schemas.microsoft.com/office/drawing/2014/main" id="{1941BA41-E23E-80E2-4A48-E2E27831F20A}"/>
              </a:ext>
            </a:extLst>
          </p:cNvPr>
          <p:cNvSpPr/>
          <p:nvPr/>
        </p:nvSpPr>
        <p:spPr>
          <a:xfrm>
            <a:off x="4297289" y="4138091"/>
            <a:ext cx="1931786" cy="601792"/>
          </a:xfrm>
          <a:prstGeom prst="wedgeRoundRectCallout">
            <a:avLst>
              <a:gd name="adj1" fmla="val -115234"/>
              <a:gd name="adj2" fmla="val 8371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Replaced by fresh variable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5BFC76A-3A93-8662-29D5-FFD0C4B1432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6502" b="17593"/>
          <a:stretch/>
        </p:blipFill>
        <p:spPr>
          <a:xfrm>
            <a:off x="657503" y="1833108"/>
            <a:ext cx="4389196" cy="302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53568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F742E8-C6F5-BF74-6573-43B5E1BFF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Retrieving 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736A64-4FEF-B30C-19F5-A8C4DE67E9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After ~s0 was replaced by fresh variable k!0</a:t>
            </a:r>
          </a:p>
          <a:p>
            <a:pPr lvl="1"/>
            <a:r>
              <a:rPr lang="en-US" dirty="0"/>
              <a:t>Bits in k!0 are opposite polarity of s0</a:t>
            </a:r>
          </a:p>
          <a:p>
            <a:pPr lvl="1"/>
            <a:endParaRPr lang="en-US" dirty="0"/>
          </a:p>
          <a:p>
            <a:r>
              <a:rPr lang="en-US" dirty="0"/>
              <a:t>Branch ordering based on setting bits in inputs to 0 is broken!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D9CC22-66B5-FD45-3B18-FDB02E9992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3763" y="3829519"/>
            <a:ext cx="7194705" cy="1825323"/>
          </a:xfrm>
          <a:prstGeom prst="rect">
            <a:avLst/>
          </a:prstGeom>
        </p:spPr>
      </p:pic>
      <p:pic>
        <p:nvPicPr>
          <p:cNvPr id="8" name="Picture 7" descr="Red heart with a band-aid on it">
            <a:extLst>
              <a:ext uri="{FF2B5EF4-FFF2-40B4-BE49-F238E27FC236}">
                <a16:creationId xmlns:a16="http://schemas.microsoft.com/office/drawing/2014/main" id="{07E4056B-2A75-3B5A-D8D4-BDDEECD07333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8877" y="2449763"/>
            <a:ext cx="2706992" cy="4211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95811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F742E8-C6F5-BF74-6573-43B5E1BFF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/>
              <a:t>custom MBQI </a:t>
            </a:r>
            <a:r>
              <a:rPr lang="en-US" dirty="0"/>
              <a:t>with optimization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7DA3F32-26D8-3D2A-7464-D2A7999F5F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709" y="2370635"/>
            <a:ext cx="5357071" cy="339665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64DFF15-DC0F-5D96-5EF8-5DE2488F4536}"/>
              </a:ext>
            </a:extLst>
          </p:cNvPr>
          <p:cNvSpPr txBox="1"/>
          <p:nvPr/>
        </p:nvSpPr>
        <p:spPr>
          <a:xfrm>
            <a:off x="4304608" y="6132797"/>
            <a:ext cx="77398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https://Microsoft.github.io/z3guide/programming/Example%20Programs/MBQI</a:t>
            </a:r>
            <a:r>
              <a:rPr lang="en-US" dirty="0"/>
              <a:t> </a:t>
            </a:r>
          </a:p>
          <a:p>
            <a:r>
              <a:rPr lang="en-US" dirty="0"/>
              <a:t>Solves problem very quickly, no dependency on variable phases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33EA94-9141-B52B-B445-9332349F8C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9418" y="1181675"/>
            <a:ext cx="7205001" cy="4991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91362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DE11E1-369D-BDAC-AC39-2E2703678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Retrieving information - recap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1AC88C-867F-2EF5-7C51-A3D8EA6EA9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Verbose mode</a:t>
            </a:r>
          </a:p>
          <a:p>
            <a:r>
              <a:rPr lang="en-US" dirty="0"/>
              <a:t>Statistics</a:t>
            </a:r>
          </a:p>
          <a:p>
            <a:r>
              <a:rPr lang="en-US" dirty="0"/>
              <a:t>Inspect result from pre-solve (apply simplify)</a:t>
            </a:r>
          </a:p>
          <a:p>
            <a:r>
              <a:rPr lang="en-US" dirty="0"/>
              <a:t>Instrument Clause Traces</a:t>
            </a:r>
          </a:p>
          <a:p>
            <a:endParaRPr lang="en-US" dirty="0"/>
          </a:p>
          <a:p>
            <a:r>
              <a:rPr lang="en-US" dirty="0"/>
              <a:t>Shape hypotheses, revisit them</a:t>
            </a:r>
          </a:p>
          <a:p>
            <a:endParaRPr lang="en-US" dirty="0"/>
          </a:p>
          <a:p>
            <a:r>
              <a:rPr lang="en-US" dirty="0"/>
              <a:t>Debug traces</a:t>
            </a:r>
          </a:p>
          <a:p>
            <a:r>
              <a:rPr lang="en-US" dirty="0"/>
              <a:t>Clause traces again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661654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567344-3E79-EB6F-BB76-ED84FFADF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Encoding – generic rules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89B8527-86DE-56E6-9638-2CB773994399}"/>
              </a:ext>
            </a:extLst>
          </p:cNvPr>
          <p:cNvSpPr txBox="1"/>
          <p:nvPr/>
        </p:nvSpPr>
        <p:spPr>
          <a:xfrm>
            <a:off x="838200" y="1813119"/>
            <a:ext cx="305690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dirty="0"/>
              <a:t>Introducing </a:t>
            </a:r>
            <a:r>
              <a:rPr lang="en-US" i="1" dirty="0"/>
              <a:t>helpful </a:t>
            </a:r>
            <a:r>
              <a:rPr lang="en-US" dirty="0"/>
              <a:t>predicates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59800E-12C2-37F7-CD61-2BB7D1DF184E}"/>
              </a:ext>
            </a:extLst>
          </p:cNvPr>
          <p:cNvSpPr txBox="1"/>
          <p:nvPr/>
        </p:nvSpPr>
        <p:spPr>
          <a:xfrm>
            <a:off x="838200" y="2786678"/>
            <a:ext cx="778328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dirty="0"/>
              <a:t>Use succinct encodings when available, if not use quantifiers or Custom Theories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399D65-8CC7-CF57-8CFA-E0705712573F}"/>
              </a:ext>
            </a:extLst>
          </p:cNvPr>
          <p:cNvSpPr txBox="1"/>
          <p:nvPr/>
        </p:nvSpPr>
        <p:spPr>
          <a:xfrm>
            <a:off x="838200" y="3722002"/>
            <a:ext cx="349629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dirty="0"/>
              <a:t>Break symmetries in encodings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08EE44-2198-4631-D786-3489CC460A81}"/>
              </a:ext>
            </a:extLst>
          </p:cNvPr>
          <p:cNvSpPr txBox="1"/>
          <p:nvPr/>
        </p:nvSpPr>
        <p:spPr>
          <a:xfrm>
            <a:off x="838200" y="4768429"/>
            <a:ext cx="498410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dirty="0"/>
              <a:t>Heed the cost of impure and mixed theories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48C28D8E-F2EB-9F7D-77F5-BA5E53848D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94957"/>
            <a:ext cx="10515600" cy="4351338"/>
          </a:xfrm>
        </p:spPr>
        <p:txBody>
          <a:bodyPr/>
          <a:lstStyle/>
          <a:p>
            <a:r>
              <a:rPr lang="en-US" dirty="0"/>
              <a:t>Can a model capture the likes of Ackermann reductions, cuts?</a:t>
            </a:r>
          </a:p>
          <a:p>
            <a:endParaRPr lang="en-US" dirty="0"/>
          </a:p>
          <a:p>
            <a:r>
              <a:rPr lang="en-US" dirty="0"/>
              <a:t>Watch out for </a:t>
            </a:r>
            <a:r>
              <a:rPr lang="en-US" i="1" dirty="0"/>
              <a:t>N x M </a:t>
            </a:r>
            <a:r>
              <a:rPr lang="en-US" dirty="0"/>
              <a:t>overhead. Can you use functions?</a:t>
            </a:r>
          </a:p>
          <a:p>
            <a:endParaRPr lang="en-US" dirty="0"/>
          </a:p>
          <a:p>
            <a:r>
              <a:rPr lang="en-US" dirty="0"/>
              <a:t>CDCL(T) is just horrible at problems with symmetries. </a:t>
            </a:r>
          </a:p>
          <a:p>
            <a:endParaRPr lang="en-US" dirty="0"/>
          </a:p>
          <a:p>
            <a:r>
              <a:rPr lang="en-US" dirty="0"/>
              <a:t>More theories isn’t better. Common trap is mixing bit-vectors with </a:t>
            </a:r>
            <a:r>
              <a:rPr lang="en-US" dirty="0" err="1"/>
              <a:t>ints</a:t>
            </a:r>
            <a:r>
              <a:rPr lang="en-US" dirty="0"/>
              <a:t>.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208355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567344-3E79-EB6F-BB76-ED84FFADF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Encoding – The power of SAT solvers (?)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17B9097-D357-CCF4-E969-705B4FF3E4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Z3 is more stable for unsatisfiable problems than satisfiable problems.</a:t>
            </a:r>
          </a:p>
          <a:p>
            <a:pPr lvl="1"/>
            <a:endParaRPr lang="en-US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lvl="2"/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</a:rPr>
              <a:t>Partial control by using knobs such as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smt.phase_caching_on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=80000,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sat.threads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=4</a:t>
            </a:r>
          </a:p>
          <a:p>
            <a:pPr lvl="2"/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CDCL is horrible at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xor</a:t>
            </a:r>
            <a:r>
              <a:rPr lang="en-US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 reasoning. By nature, CDCL SAT searches for regular resolution proofs.</a:t>
            </a:r>
          </a:p>
          <a:p>
            <a:pPr lvl="1"/>
            <a:endParaRPr lang="en-US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lvl="2"/>
            <a:r>
              <a:rPr lang="en-US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There are no existing knobs to make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xor</a:t>
            </a:r>
            <a:r>
              <a:rPr lang="en-US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 work, but a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CryptoMiniSAT</a:t>
            </a:r>
            <a:r>
              <a:rPr lang="en-US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 T-solver in the works.</a:t>
            </a:r>
          </a:p>
          <a:p>
            <a:pPr lvl="2"/>
            <a:endParaRPr lang="en-US" b="0" i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7F8128-8BBE-C704-B766-80F80414433F}"/>
              </a:ext>
            </a:extLst>
          </p:cNvPr>
          <p:cNvSpPr txBox="1"/>
          <p:nvPr/>
        </p:nvSpPr>
        <p:spPr>
          <a:xfrm>
            <a:off x="838200" y="1690688"/>
            <a:ext cx="3174740" cy="36933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>
            <a:spAutoFit/>
          </a:bodyPr>
          <a:lstStyle/>
          <a:p>
            <a:r>
              <a:rPr lang="en-US" b="0" i="1" dirty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SAT is a solved problem, right?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65750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567344-3E79-EB6F-BB76-ED84FFADF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Encoding – CDCL(EUF) 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17B9097-D357-CCF4-E969-705B4FF3E4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r>
              <a:rPr lang="en-US" dirty="0">
                <a:solidFill>
                  <a:srgbClr val="000000"/>
                </a:solidFill>
              </a:rPr>
              <a:t>The CDCL core has no E-node overhead, learns strong lemmas</a:t>
            </a:r>
          </a:p>
          <a:p>
            <a:endParaRPr lang="en-US" dirty="0">
              <a:solidFill>
                <a:srgbClr val="000000"/>
              </a:solidFill>
            </a:endParaRPr>
          </a:p>
          <a:p>
            <a:endParaRPr lang="en-US" dirty="0">
              <a:solidFill>
                <a:srgbClr val="000000"/>
              </a:solidFill>
            </a:endParaRPr>
          </a:p>
          <a:p>
            <a:endParaRPr lang="en-US" dirty="0">
              <a:solidFill>
                <a:srgbClr val="000000"/>
              </a:solidFill>
            </a:endParaRPr>
          </a:p>
          <a:p>
            <a:r>
              <a:rPr lang="en-US" dirty="0">
                <a:solidFill>
                  <a:srgbClr val="000000"/>
                </a:solidFill>
              </a:rPr>
              <a:t>The CDCL core does not scale with encodings that grow by cross-products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7F8128-8BBE-C704-B766-80F80414433F}"/>
              </a:ext>
            </a:extLst>
          </p:cNvPr>
          <p:cNvSpPr txBox="1"/>
          <p:nvPr/>
        </p:nvSpPr>
        <p:spPr>
          <a:xfrm>
            <a:off x="838200" y="1690688"/>
            <a:ext cx="10423849" cy="36933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Shifting reasoning about uninterpreted functions to the CDCL SAT core can produce significant speedups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E4A4FF-2769-886C-BBE5-CF09AC1CB75D}"/>
              </a:ext>
            </a:extLst>
          </p:cNvPr>
          <p:cNvSpPr txBox="1"/>
          <p:nvPr/>
        </p:nvSpPr>
        <p:spPr>
          <a:xfrm>
            <a:off x="838200" y="3866357"/>
            <a:ext cx="10423849" cy="36933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Shifting reasoning about uninterpreted functions to the CDCL SAT core is not practical for large formulas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074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4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567344-3E79-EB6F-BB76-ED84FFADF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Controlling Search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17B9097-D357-CCF4-E969-705B4FF3E4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</a:rPr>
              <a:t>Z3 does not use cores unless you ask it to</a:t>
            </a:r>
          </a:p>
          <a:p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</a:rPr>
              <a:t>You can parallelize z3 in several ways</a:t>
            </a:r>
          </a:p>
          <a:p>
            <a:pPr lvl="1"/>
            <a:r>
              <a:rPr lang="en-US" dirty="0" err="1">
                <a:solidFill>
                  <a:srgbClr val="000000"/>
                </a:solidFill>
                <a:latin typeface="Cambria" panose="02040503050406030204" pitchFamily="18" charset="0"/>
              </a:rPr>
              <a:t>p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arallel.enable</a:t>
            </a:r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</a:rPr>
              <a:t>=true  (cube and conquer)</a:t>
            </a:r>
          </a:p>
          <a:p>
            <a:pPr lvl="2"/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</a:rPr>
              <a:t>S</a:t>
            </a:r>
            <a:r>
              <a:rPr lang="en-US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olver is super sensitive to tradeoffs in time spent solving vs. cubes created.</a:t>
            </a:r>
            <a:endParaRPr lang="en-US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lvl="1"/>
            <a:r>
              <a:rPr lang="en-US" dirty="0" err="1">
                <a:solidFill>
                  <a:srgbClr val="000000"/>
                </a:solidFill>
                <a:latin typeface="Cambria" panose="02040503050406030204" pitchFamily="18" charset="0"/>
              </a:rPr>
              <a:t>s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at.threads</a:t>
            </a:r>
            <a:r>
              <a:rPr lang="en-US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=4</a:t>
            </a:r>
          </a:p>
          <a:p>
            <a:pPr lvl="2"/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</a:rPr>
              <a:t>Run parallel instances of sat core sharing clauses.</a:t>
            </a:r>
            <a:endParaRPr lang="en-US" b="0" i="0" dirty="0">
              <a:solidFill>
                <a:srgbClr val="000000"/>
              </a:solidFill>
              <a:effectLst/>
              <a:latin typeface="Cambria" panose="02040503050406030204" pitchFamily="18" charset="0"/>
            </a:endParaRPr>
          </a:p>
          <a:p>
            <a:pPr lvl="1"/>
            <a:r>
              <a:rPr lang="en-US" dirty="0" err="1">
                <a:solidFill>
                  <a:srgbClr val="000000"/>
                </a:solidFill>
                <a:latin typeface="Cambria" panose="02040503050406030204" pitchFamily="18" charset="0"/>
              </a:rPr>
              <a:t>s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mt.threads</a:t>
            </a:r>
            <a:r>
              <a:rPr lang="en-US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=4</a:t>
            </a:r>
          </a:p>
          <a:p>
            <a:pPr lvl="2"/>
            <a:r>
              <a:rPr lang="en-US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Run parallel instances of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smt</a:t>
            </a:r>
            <a:r>
              <a:rPr lang="en-US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 core run in multiple rounds using alternate see cubes</a:t>
            </a:r>
          </a:p>
          <a:p>
            <a:pPr lvl="1"/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tactic.default_tactic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=(then simplify (par-or (with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smt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: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smt.random_seed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1)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smt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))</a:t>
            </a:r>
          </a:p>
          <a:p>
            <a:pPr lvl="2"/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</a:rPr>
              <a:t>Parallel tactics, no sharing, no cubing.</a:t>
            </a:r>
          </a:p>
          <a:p>
            <a:pPr marL="914400" lvl="2" indent="0">
              <a:buNone/>
            </a:pP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2"/>
            <a:endParaRPr lang="en-US" b="0" i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7F8128-8BBE-C704-B766-80F80414433F}"/>
              </a:ext>
            </a:extLst>
          </p:cNvPr>
          <p:cNvSpPr txBox="1"/>
          <p:nvPr/>
        </p:nvSpPr>
        <p:spPr>
          <a:xfrm>
            <a:off x="838200" y="1690688"/>
            <a:ext cx="3808445" cy="36933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>
            <a:spAutoFit/>
          </a:bodyPr>
          <a:lstStyle/>
          <a:p>
            <a:r>
              <a:rPr lang="en-US" b="0" i="1" dirty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Parallel Z3 doesn't offer any speedups</a:t>
            </a:r>
            <a:endParaRPr lang="en-US" dirty="0"/>
          </a:p>
        </p:txBody>
      </p:sp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FC1FC393-BB43-B028-5430-22C7CFA0628E}"/>
              </a:ext>
            </a:extLst>
          </p:cNvPr>
          <p:cNvSpPr/>
          <p:nvPr/>
        </p:nvSpPr>
        <p:spPr>
          <a:xfrm>
            <a:off x="8429845" y="5932968"/>
            <a:ext cx="3478619" cy="680484"/>
          </a:xfrm>
          <a:prstGeom prst="wedgeRoundRectCallout">
            <a:avLst>
              <a:gd name="adj1" fmla="val 34185"/>
              <a:gd name="adj2" fmla="val 7343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But don’t expect miracles.. </a:t>
            </a:r>
          </a:p>
          <a:p>
            <a:pPr algn="ctr"/>
            <a:r>
              <a:rPr lang="en-US" dirty="0"/>
              <a:t>you have to tune yourself</a:t>
            </a:r>
          </a:p>
        </p:txBody>
      </p:sp>
    </p:spTree>
    <p:extLst>
      <p:ext uri="{BB962C8B-B14F-4D97-AF65-F5344CB8AC3E}">
        <p14:creationId xmlns:p14="http://schemas.microsoft.com/office/powerpoint/2010/main" val="3095988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32" t="11250" r="19799" b="6613"/>
          <a:stretch/>
        </p:blipFill>
        <p:spPr bwMode="auto">
          <a:xfrm>
            <a:off x="3929043" y="1447800"/>
            <a:ext cx="6738957" cy="53660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Reading: SMT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1600202"/>
            <a:ext cx="2819400" cy="3652405"/>
          </a:xfrm>
        </p:spPr>
      </p:pic>
      <p:sp>
        <p:nvSpPr>
          <p:cNvPr id="5" name="TextBox 4"/>
          <p:cNvSpPr txBox="1"/>
          <p:nvPr/>
        </p:nvSpPr>
        <p:spPr>
          <a:xfrm>
            <a:off x="1981201" y="5580364"/>
            <a:ext cx="1739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September 2011</a:t>
            </a:r>
          </a:p>
        </p:txBody>
      </p:sp>
    </p:spTree>
    <p:extLst>
      <p:ext uri="{BB962C8B-B14F-4D97-AF65-F5344CB8AC3E}">
        <p14:creationId xmlns:p14="http://schemas.microsoft.com/office/powerpoint/2010/main" val="17565636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SAT in a nutshell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184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95714" y="457201"/>
            <a:ext cx="8229600" cy="1143000"/>
          </a:xfrm>
        </p:spPr>
        <p:txBody>
          <a:bodyPr/>
          <a:lstStyle/>
          <a:p>
            <a:r>
              <a:rPr lang="en-US" dirty="0"/>
              <a:t>SAT in a nutshell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21114" y="3276600"/>
            <a:ext cx="8229600" cy="762000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hlinkClick r:id="rId2" action="ppaction://hlinkfile"/>
              </a:rPr>
              <a:t>(Tie </a:t>
            </a:r>
            <a:r>
              <a:rPr lang="en-US" dirty="0">
                <a:cs typeface="Calibri" pitchFamily="34" charset="0"/>
                <a:sym typeface="Symbol"/>
                <a:hlinkClick r:id="rId2" action="ppaction://hlinkfile"/>
              </a:rPr>
              <a:t></a:t>
            </a:r>
            <a:r>
              <a:rPr lang="en-US" dirty="0">
                <a:hlinkClick r:id="rId2" action="ppaction://hlinkfile"/>
              </a:rPr>
              <a:t> Shirt) </a:t>
            </a:r>
            <a:r>
              <a:rPr lang="en-US" dirty="0">
                <a:cs typeface="Calibri" pitchFamily="34" charset="0"/>
                <a:sym typeface="Symbol"/>
                <a:hlinkClick r:id="rId2" action="ppaction://hlinkfile"/>
              </a:rPr>
              <a:t> </a:t>
            </a:r>
            <a:r>
              <a:rPr lang="en-US" dirty="0">
                <a:hlinkClick r:id="rId2" action="ppaction://hlinkfile"/>
              </a:rPr>
              <a:t>(</a:t>
            </a:r>
            <a:r>
              <a:rPr lang="en-US" dirty="0">
                <a:sym typeface="Symbol"/>
                <a:hlinkClick r:id="rId2" action="ppaction://hlinkfile"/>
              </a:rPr>
              <a:t></a:t>
            </a:r>
            <a:r>
              <a:rPr lang="en-US" dirty="0">
                <a:hlinkClick r:id="rId2" action="ppaction://hlinkfile"/>
              </a:rPr>
              <a:t>Tie </a:t>
            </a:r>
            <a:r>
              <a:rPr lang="en-US" dirty="0">
                <a:cs typeface="Calibri" pitchFamily="34" charset="0"/>
                <a:sym typeface="Symbol"/>
                <a:hlinkClick r:id="rId2" action="ppaction://hlinkfile"/>
              </a:rPr>
              <a:t></a:t>
            </a:r>
            <a:r>
              <a:rPr lang="en-US" dirty="0">
                <a:hlinkClick r:id="rId2" action="ppaction://hlinkfile"/>
              </a:rPr>
              <a:t> </a:t>
            </a:r>
            <a:r>
              <a:rPr lang="en-US" dirty="0">
                <a:sym typeface="Symbol"/>
                <a:hlinkClick r:id="rId2" action="ppaction://hlinkfile"/>
              </a:rPr>
              <a:t></a:t>
            </a:r>
            <a:r>
              <a:rPr lang="en-US" dirty="0">
                <a:hlinkClick r:id="rId2" action="ppaction://hlinkfile"/>
              </a:rPr>
              <a:t>Shirt) </a:t>
            </a:r>
            <a:r>
              <a:rPr lang="en-US" dirty="0">
                <a:cs typeface="Calibri" pitchFamily="34" charset="0"/>
                <a:sym typeface="Symbol"/>
                <a:hlinkClick r:id="rId2" action="ppaction://hlinkfile"/>
              </a:rPr>
              <a:t></a:t>
            </a:r>
            <a:r>
              <a:rPr lang="en-US" dirty="0">
                <a:hlinkClick r:id="rId2" action="ppaction://hlinkfile"/>
              </a:rPr>
              <a:t> (</a:t>
            </a:r>
            <a:r>
              <a:rPr lang="en-US" dirty="0">
                <a:sym typeface="Symbol"/>
                <a:hlinkClick r:id="rId2" action="ppaction://hlinkfile"/>
              </a:rPr>
              <a:t></a:t>
            </a:r>
            <a:r>
              <a:rPr lang="en-US" dirty="0">
                <a:hlinkClick r:id="rId2" action="ppaction://hlinkfile"/>
              </a:rPr>
              <a:t>Tie </a:t>
            </a:r>
            <a:r>
              <a:rPr lang="en-US" dirty="0">
                <a:cs typeface="Calibri" pitchFamily="34" charset="0"/>
                <a:sym typeface="Symbol"/>
                <a:hlinkClick r:id="rId2" action="ppaction://hlinkfile"/>
              </a:rPr>
              <a:t></a:t>
            </a:r>
            <a:r>
              <a:rPr lang="en-US" dirty="0">
                <a:hlinkClick r:id="rId2" action="ppaction://hlinkfile"/>
              </a:rPr>
              <a:t> Shirt)</a:t>
            </a:r>
          </a:p>
        </p:txBody>
      </p:sp>
    </p:spTree>
    <p:extLst>
      <p:ext uri="{BB962C8B-B14F-4D97-AF65-F5344CB8AC3E}">
        <p14:creationId xmlns:p14="http://schemas.microsoft.com/office/powerpoint/2010/main" val="112795666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96a3c8fb-77fa-448e-8f70-9c3232dc5e29&quot;,&quot;TimeStamp&quot;:&quot;2018-02-19T00:31:49.621371-08:00&quot;}"/>
  <p:tag name="TIMING" val="|79.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96a3c8fb-77fa-448e-8f70-9c3232dc5e29&quot;,&quot;TimeStamp&quot;:&quot;2018-02-19T00:31:49.621371-08:00&quot;}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7FD63E395080A43A32F443B5DB3CA82" ma:contentTypeVersion="15" ma:contentTypeDescription="Create a new document." ma:contentTypeScope="" ma:versionID="a3e21556ad7696f46e6aeed3e8446d09">
  <xsd:schema xmlns:xsd="http://www.w3.org/2001/XMLSchema" xmlns:xs="http://www.w3.org/2001/XMLSchema" xmlns:p="http://schemas.microsoft.com/office/2006/metadata/properties" xmlns:ns3="1eac365c-24b9-49f6-8b08-64a95c9e0c2d" xmlns:ns4="a2be3752-dc5b-4cdd-a620-72e6c83e257b" targetNamespace="http://schemas.microsoft.com/office/2006/metadata/properties" ma:root="true" ma:fieldsID="4546fefd2005ff12357c2bd0a43b79fc" ns3:_="" ns4:_="">
    <xsd:import namespace="1eac365c-24b9-49f6-8b08-64a95c9e0c2d"/>
    <xsd:import namespace="a2be3752-dc5b-4cdd-a620-72e6c83e257b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3:LastSharedByUser" minOccurs="0"/>
                <xsd:element ref="ns3:LastSharedByTime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MediaServiceAutoTags" minOccurs="0"/>
                <xsd:element ref="ns4:MediaServiceAutoKeyPoints" minOccurs="0"/>
                <xsd:element ref="ns4:MediaServiceKeyPoints" minOccurs="0"/>
                <xsd:element ref="ns4:MediaServiceLocation" minOccurs="0"/>
                <xsd:element ref="ns4:MediaServiceGenerationTime" minOccurs="0"/>
                <xsd:element ref="ns4:MediaServiceEventHashCode" minOccurs="0"/>
                <xsd:element ref="ns4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eac365c-24b9-49f6-8b08-64a95c9e0c2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description="" ma:hidden="true" ma:internalName="SharingHintHash" ma:readOnly="true">
      <xsd:simpleType>
        <xsd:restriction base="dms:Text"/>
      </xsd:simpleType>
    </xsd:element>
    <xsd:element name="LastSharedByUser" ma:index="11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2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2be3752-dc5b-4cdd-a620-72e6c83e257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3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4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6" nillable="true" ma:displayName="MediaServiceAutoTags" ma:internalName="MediaServiceAutoTags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  <xsd:element name="MediaServiceGenerationTime" ma:index="20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1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2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DA4B80E-AB13-4EE9-A8E3-2ACC6F11AFAD}">
  <ds:schemaRefs>
    <ds:schemaRef ds:uri="http://schemas.openxmlformats.org/package/2006/metadata/core-properties"/>
    <ds:schemaRef ds:uri="http://schemas.microsoft.com/office/infopath/2007/PartnerControls"/>
    <ds:schemaRef ds:uri="http://schemas.microsoft.com/office/2006/documentManagement/types"/>
    <ds:schemaRef ds:uri="http://www.w3.org/XML/1998/namespace"/>
    <ds:schemaRef ds:uri="http://purl.org/dc/elements/1.1/"/>
    <ds:schemaRef ds:uri="a2be3752-dc5b-4cdd-a620-72e6c83e257b"/>
    <ds:schemaRef ds:uri="http://purl.org/dc/dcmitype/"/>
    <ds:schemaRef ds:uri="1eac365c-24b9-49f6-8b08-64a95c9e0c2d"/>
    <ds:schemaRef ds:uri="http://purl.org/dc/terms/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B5E21315-3456-4FBC-8807-B24E962756A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F506A69-CB65-41D0-9E76-2210A713824C}">
  <ds:schemaRefs>
    <ds:schemaRef ds:uri="1eac365c-24b9-49f6-8b08-64a95c9e0c2d"/>
    <ds:schemaRef ds:uri="a2be3752-dc5b-4cdd-a620-72e6c83e257b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9602</TotalTime>
  <Words>3213</Words>
  <Application>Microsoft Office PowerPoint</Application>
  <PresentationFormat>Widescreen</PresentationFormat>
  <Paragraphs>673</Paragraphs>
  <Slides>69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81" baseType="lpstr">
      <vt:lpstr>STCaiyun</vt:lpstr>
      <vt:lpstr>Arial</vt:lpstr>
      <vt:lpstr>Calibri</vt:lpstr>
      <vt:lpstr>Calibri Light</vt:lpstr>
      <vt:lpstr>Cambria</vt:lpstr>
      <vt:lpstr>Cambria Math</vt:lpstr>
      <vt:lpstr>Consolas</vt:lpstr>
      <vt:lpstr>Segoe</vt:lpstr>
      <vt:lpstr>Segoe UI</vt:lpstr>
      <vt:lpstr>Segoe UI Semibold</vt:lpstr>
      <vt:lpstr>Symbol</vt:lpstr>
      <vt:lpstr>Office Theme</vt:lpstr>
      <vt:lpstr>Introducing SMT/Z3</vt:lpstr>
      <vt:lpstr>Why SMT?</vt:lpstr>
      <vt:lpstr>Material</vt:lpstr>
      <vt:lpstr>        on GitHub</vt:lpstr>
      <vt:lpstr>PowerPoint Presentation</vt:lpstr>
      <vt:lpstr>PowerPoint Presentation</vt:lpstr>
      <vt:lpstr>Background Reading: SMT</vt:lpstr>
      <vt:lpstr>SAT in a nutshell</vt:lpstr>
      <vt:lpstr>SAT in a nutshell</vt:lpstr>
      <vt:lpstr>SMT in a nutshell </vt:lpstr>
      <vt:lpstr>PowerPoint Presentation</vt:lpstr>
      <vt:lpstr>PowerPoint Presentation</vt:lpstr>
      <vt:lpstr>SMT Solving in a nutshell </vt:lpstr>
      <vt:lpstr>Job Shop Scheduling</vt:lpstr>
      <vt:lpstr>PowerPoint Presentation</vt:lpstr>
      <vt:lpstr>PowerPoint Presentation</vt:lpstr>
      <vt:lpstr>Job Shop Scheduling</vt:lpstr>
      <vt:lpstr>Job Shop Scheduling</vt:lpstr>
      <vt:lpstr>What to expect when expecting a z3 internals lecture?</vt:lpstr>
      <vt:lpstr>What (some) users want to learn</vt:lpstr>
      <vt:lpstr>What a developer likes to talk about</vt:lpstr>
      <vt:lpstr>Lectures setup </vt:lpstr>
      <vt:lpstr>Encodings, Pre-processing, Search </vt:lpstr>
      <vt:lpstr>Hands on Lecture Theme</vt:lpstr>
      <vt:lpstr>Finite Sets Decision Procedure</vt:lpstr>
      <vt:lpstr>An entry-point to other theory solvers</vt:lpstr>
      <vt:lpstr>Goals</vt:lpstr>
      <vt:lpstr>Selected Literature</vt:lpstr>
      <vt:lpstr>Task 1 – parsing  and printing</vt:lpstr>
      <vt:lpstr>Task 1 – parsing  and printing</vt:lpstr>
      <vt:lpstr>This is really a boiler-plate task, let’s bootstrap</vt:lpstr>
      <vt:lpstr>Big-picture Interfacing with Z3</vt:lpstr>
      <vt:lpstr>PowerPoint Presentation</vt:lpstr>
      <vt:lpstr>But, what about</vt:lpstr>
      <vt:lpstr>PowerPoint Presentation</vt:lpstr>
      <vt:lpstr>Verified systems at SOSP, OSDI</vt:lpstr>
      <vt:lpstr>Languages for verifying systems code</vt:lpstr>
      <vt:lpstr>Languages for verifying/safe systems code</vt:lpstr>
      <vt:lpstr>PowerPoint Presentation</vt:lpstr>
      <vt:lpstr>SMT and Proof Assistants</vt:lpstr>
      <vt:lpstr>Encoding – A case study</vt:lpstr>
      <vt:lpstr>PowerPoint Presentation</vt:lpstr>
      <vt:lpstr>PowerPoint Presentation</vt:lpstr>
      <vt:lpstr>Encoding – A humble path of discovery</vt:lpstr>
      <vt:lpstr>Low-level interfacing with Z3</vt:lpstr>
      <vt:lpstr>Retrieving Information</vt:lpstr>
      <vt:lpstr>Retrieving Information – for diagnostics</vt:lpstr>
      <vt:lpstr>Retrieving Information</vt:lpstr>
      <vt:lpstr>Retrieving Information</vt:lpstr>
      <vt:lpstr>Retrieving Information – what are the inferences? (preview of clause logs)</vt:lpstr>
      <vt:lpstr>Retrieving information –   “I program z3 and I have no life version”</vt:lpstr>
      <vt:lpstr>Retrieving information –   “I program z3 and I have no life version”</vt:lpstr>
      <vt:lpstr>Retrieving information</vt:lpstr>
      <vt:lpstr>Retrieving information - Why not E-matching?</vt:lpstr>
      <vt:lpstr>Retrieving information</vt:lpstr>
      <vt:lpstr>Retrieving information</vt:lpstr>
      <vt:lpstr>PowerPoint Presentation</vt:lpstr>
      <vt:lpstr>The magic didn’t happen</vt:lpstr>
      <vt:lpstr>Revising hypotheses</vt:lpstr>
      <vt:lpstr>A domain Insight</vt:lpstr>
      <vt:lpstr>Retrieving information </vt:lpstr>
      <vt:lpstr>Retrieving information – digging into tactics </vt:lpstr>
      <vt:lpstr>Retrieving information</vt:lpstr>
      <vt:lpstr>A custom MBQI with optimization</vt:lpstr>
      <vt:lpstr>Retrieving information - recap</vt:lpstr>
      <vt:lpstr>Encoding – generic rules</vt:lpstr>
      <vt:lpstr>Encoding – The power of SAT solvers (?)</vt:lpstr>
      <vt:lpstr>Encoding – CDCL(EUF) </vt:lpstr>
      <vt:lpstr>Controlling Search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SpecOps</dc:title>
  <dc:creator>Karthick Jayaraman</dc:creator>
  <cp:lastModifiedBy>Nikolaj Bjorner</cp:lastModifiedBy>
  <cp:revision>330</cp:revision>
  <dcterms:created xsi:type="dcterms:W3CDTF">2020-08-26T00:59:18Z</dcterms:created>
  <dcterms:modified xsi:type="dcterms:W3CDTF">2025-10-21T07:01:32Z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etDate">
    <vt:lpwstr>2021-12-20T16:45:51Z</vt:lpwstr>
  </property>
  <property fmtid="{D5CDD505-2E9C-101B-9397-08002B2CF9AE}" pid="4" name="MSIP_Label_f42aa342-8706-4288-bd11-ebb85995028c_Method">
    <vt:lpwstr>Standard</vt:lpwstr>
  </property>
  <property fmtid="{D5CDD505-2E9C-101B-9397-08002B2CF9AE}" pid="5" name="MSIP_Label_f42aa342-8706-4288-bd11-ebb85995028c_Name">
    <vt:lpwstr>Internal</vt:lpwstr>
  </property>
  <property fmtid="{D5CDD505-2E9C-101B-9397-08002B2CF9AE}" pid="6" name="MSIP_Label_f42aa342-8706-4288-bd11-ebb85995028c_SiteId">
    <vt:lpwstr>72f988bf-86f1-41af-91ab-2d7cd011db47</vt:lpwstr>
  </property>
  <property fmtid="{D5CDD505-2E9C-101B-9397-08002B2CF9AE}" pid="7" name="MSIP_Label_f42aa342-8706-4288-bd11-ebb85995028c_ActionId">
    <vt:lpwstr>6a44a037-1353-4987-bf1d-4f938ad611ea</vt:lpwstr>
  </property>
  <property fmtid="{D5CDD505-2E9C-101B-9397-08002B2CF9AE}" pid="8" name="MSIP_Label_f42aa342-8706-4288-bd11-ebb85995028c_ContentBits">
    <vt:lpwstr>0</vt:lpwstr>
  </property>
</Properties>
</file>